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 id="273" r:id="rId16"/>
    <p:sldId id="272" r:id="rId17"/>
    <p:sldId id="275"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7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82" d="100"/>
          <a:sy n="82" d="100"/>
        </p:scale>
        <p:origin x="67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CD11F1-D98F-4DF7-A367-EC4B16F12886}" type="datetimeFigureOut">
              <a:rPr lang="zh-TW" altLang="en-US" smtClean="0"/>
              <a:t>2020/5/22</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43CCCB-AD03-4BE0-9A5E-1C69B2DADBE7}" type="slidenum">
              <a:rPr lang="zh-TW" altLang="en-US" smtClean="0"/>
              <a:t>‹#›</a:t>
            </a:fld>
            <a:endParaRPr lang="zh-TW" altLang="en-US"/>
          </a:p>
        </p:txBody>
      </p:sp>
    </p:spTree>
    <p:extLst>
      <p:ext uri="{BB962C8B-B14F-4D97-AF65-F5344CB8AC3E}">
        <p14:creationId xmlns:p14="http://schemas.microsoft.com/office/powerpoint/2010/main" val="17624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libdb.yuntech.edu.tw:3274/science/article/pii/S0001457505000655#bib9"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s://www.libdb.yuntech.edu.tw:3274/science/article/pii/S0001457505000655#bib19" TargetMode="External"/><Relationship Id="rId4" Type="http://schemas.openxmlformats.org/officeDocument/2006/relationships/hyperlink" Target="https://www.libdb.yuntech.edu.tw:3274/science/article/pii/S0001457505000655#bib1"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i="0" kern="1200" dirty="0">
                <a:solidFill>
                  <a:schemeClr val="tx1"/>
                </a:solidFill>
                <a:effectLst/>
                <a:latin typeface="+mn-lt"/>
                <a:ea typeface="+mn-ea"/>
                <a:cs typeface="+mn-cs"/>
              </a:rPr>
              <a:t>嗜睡</a:t>
            </a:r>
            <a:r>
              <a:rPr lang="en-US" altLang="zh-TW" sz="1200" b="1" i="0" kern="1200" dirty="0">
                <a:solidFill>
                  <a:schemeClr val="tx1"/>
                </a:solidFill>
                <a:effectLst/>
                <a:latin typeface="+mn-lt"/>
                <a:ea typeface="+mn-ea"/>
                <a:cs typeface="+mn-cs"/>
              </a:rPr>
              <a:t>/</a:t>
            </a:r>
            <a:r>
              <a:rPr lang="zh-TW" altLang="en-US" sz="1200" b="1" i="0" kern="1200" dirty="0">
                <a:solidFill>
                  <a:schemeClr val="tx1"/>
                </a:solidFill>
                <a:effectLst/>
                <a:latin typeface="+mn-lt"/>
                <a:ea typeface="+mn-ea"/>
                <a:cs typeface="+mn-cs"/>
              </a:rPr>
              <a:t>疲勞和分心</a:t>
            </a:r>
            <a:r>
              <a:rPr lang="en-US" altLang="zh-TW" sz="1200" b="1" i="0" kern="1200" dirty="0">
                <a:solidFill>
                  <a:schemeClr val="tx1"/>
                </a:solidFill>
                <a:effectLst/>
                <a:latin typeface="+mn-lt"/>
                <a:ea typeface="+mn-ea"/>
                <a:cs typeface="+mn-cs"/>
              </a:rPr>
              <a:t>/</a:t>
            </a:r>
            <a:r>
              <a:rPr lang="zh-TW" altLang="en-US" sz="1200" b="1" i="0" kern="1200" dirty="0">
                <a:solidFill>
                  <a:schemeClr val="tx1"/>
                </a:solidFill>
                <a:effectLst/>
                <a:latin typeface="+mn-lt"/>
                <a:ea typeface="+mn-ea"/>
                <a:cs typeface="+mn-cs"/>
              </a:rPr>
              <a:t>注意力不集中是致命與非致命商用汽車駕駛員傷害的因素</a:t>
            </a:r>
          </a:p>
          <a:p>
            <a:r>
              <a:rPr lang="zh-TW" altLang="en-US" sz="1200" b="0" i="0" kern="1200" dirty="0">
                <a:solidFill>
                  <a:schemeClr val="tx1"/>
                </a:solidFill>
                <a:effectLst/>
                <a:latin typeface="+mn-lt"/>
                <a:ea typeface="+mn-ea"/>
                <a:cs typeface="+mn-cs"/>
              </a:rPr>
              <a:t>進行了一項基於人群的回顧性病例對照研究，以確定駕駛員的嗜睡</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疲勞和注意力不集中</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注意力分散是否增加了商用汽車碰撞（</a:t>
            </a:r>
            <a:r>
              <a:rPr lang="en-US" altLang="zh-TW" sz="1200" b="0" i="0" kern="1200" dirty="0">
                <a:solidFill>
                  <a:schemeClr val="tx1"/>
                </a:solidFill>
                <a:effectLst/>
                <a:latin typeface="+mn-lt"/>
                <a:ea typeface="+mn-ea"/>
                <a:cs typeface="+mn-cs"/>
              </a:rPr>
              <a:t>CVC</a:t>
            </a:r>
            <a:r>
              <a:rPr lang="zh-TW" altLang="en-US" sz="1200" b="0" i="0" kern="1200" dirty="0">
                <a:solidFill>
                  <a:schemeClr val="tx1"/>
                </a:solidFill>
                <a:effectLst/>
                <a:latin typeface="+mn-lt"/>
                <a:ea typeface="+mn-ea"/>
                <a:cs typeface="+mn-cs"/>
              </a:rPr>
              <a:t>）致命的可能性。使用</a:t>
            </a:r>
            <a:r>
              <a:rPr lang="en-US" altLang="zh-TW" sz="1200" b="0" i="0" kern="1200" dirty="0">
                <a:solidFill>
                  <a:schemeClr val="tx1"/>
                </a:solidFill>
                <a:effectLst/>
                <a:latin typeface="+mn-lt"/>
                <a:ea typeface="+mn-ea"/>
                <a:cs typeface="+mn-cs"/>
              </a:rPr>
              <a:t>1998</a:t>
            </a:r>
            <a:r>
              <a:rPr lang="zh-TW" altLang="en-US" sz="1200" b="0" i="0" kern="1200" dirty="0">
                <a:solidFill>
                  <a:schemeClr val="tx1"/>
                </a:solidFill>
                <a:effectLst/>
                <a:latin typeface="+mn-lt"/>
                <a:ea typeface="+mn-ea"/>
                <a:cs typeface="+mn-cs"/>
              </a:rPr>
              <a:t>年至</a:t>
            </a:r>
            <a:r>
              <a:rPr lang="en-US" altLang="zh-TW" sz="1200" b="0" i="0" kern="1200" dirty="0">
                <a:solidFill>
                  <a:schemeClr val="tx1"/>
                </a:solidFill>
                <a:effectLst/>
                <a:latin typeface="+mn-lt"/>
                <a:ea typeface="+mn-ea"/>
                <a:cs typeface="+mn-cs"/>
              </a:rPr>
              <a:t>2002</a:t>
            </a:r>
            <a:r>
              <a:rPr lang="zh-TW" altLang="en-US" sz="1200" b="0" i="0" kern="1200" dirty="0">
                <a:solidFill>
                  <a:schemeClr val="tx1"/>
                </a:solidFill>
                <a:effectLst/>
                <a:latin typeface="+mn-lt"/>
                <a:ea typeface="+mn-ea"/>
                <a:cs typeface="+mn-cs"/>
              </a:rPr>
              <a:t>年的肯塔基州高速公路安全碰撞報告分析（</a:t>
            </a:r>
            <a:r>
              <a:rPr lang="en-US" altLang="zh-TW" sz="1200" b="0" i="0" kern="1200" dirty="0">
                <a:solidFill>
                  <a:schemeClr val="tx1"/>
                </a:solidFill>
                <a:effectLst/>
                <a:latin typeface="+mn-lt"/>
                <a:ea typeface="+mn-ea"/>
                <a:cs typeface="+mn-cs"/>
              </a:rPr>
              <a:t>CRASH</a:t>
            </a:r>
            <a:r>
              <a:rPr lang="zh-TW" altLang="en-US" sz="1200" b="0" i="0" kern="1200" dirty="0">
                <a:solidFill>
                  <a:schemeClr val="tx1"/>
                </a:solidFill>
                <a:effectLst/>
                <a:latin typeface="+mn-lt"/>
                <a:ea typeface="+mn-ea"/>
                <a:cs typeface="+mn-cs"/>
              </a:rPr>
              <a:t>）電子數據庫，將案例確定為</a:t>
            </a:r>
            <a:r>
              <a:rPr lang="en-US" altLang="zh-TW" sz="1200" b="0" i="0" kern="1200" dirty="0">
                <a:solidFill>
                  <a:schemeClr val="tx1"/>
                </a:solidFill>
                <a:effectLst/>
                <a:latin typeface="+mn-lt"/>
                <a:ea typeface="+mn-ea"/>
                <a:cs typeface="+mn-cs"/>
              </a:rPr>
              <a:t>CVC</a:t>
            </a:r>
            <a:r>
              <a:rPr lang="zh-TW" altLang="en-US" sz="1200" b="0" i="0" kern="1200" dirty="0">
                <a:solidFill>
                  <a:schemeClr val="tx1"/>
                </a:solidFill>
                <a:effectLst/>
                <a:latin typeface="+mn-lt"/>
                <a:ea typeface="+mn-ea"/>
                <a:cs typeface="+mn-cs"/>
              </a:rPr>
              <a:t>駕駛員死亡（致命），而控制人員則是倖存（非致命）傷害事故的駕駛員。案例和控件在單位類型和巷道類型上匹配。進行了條件邏輯回歸。駕駛員的困倦</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疲勞，分心</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注意力不集中，年齡在</a:t>
            </a:r>
            <a:r>
              <a:rPr lang="en-US" altLang="zh-TW" sz="1200" b="0" i="0" kern="1200" dirty="0">
                <a:solidFill>
                  <a:schemeClr val="tx1"/>
                </a:solidFill>
                <a:effectLst/>
                <a:latin typeface="+mn-lt"/>
                <a:ea typeface="+mn-ea"/>
                <a:cs typeface="+mn-cs"/>
              </a:rPr>
              <a:t>51</a:t>
            </a:r>
            <a:r>
              <a:rPr lang="zh-TW" altLang="en-US" sz="1200" b="0" i="0" kern="1200" dirty="0">
                <a:solidFill>
                  <a:schemeClr val="tx1"/>
                </a:solidFill>
                <a:effectLst/>
                <a:latin typeface="+mn-lt"/>
                <a:ea typeface="+mn-ea"/>
                <a:cs typeface="+mn-cs"/>
              </a:rPr>
              <a:t>歲及以上，以及不使用安全帶都會增加</a:t>
            </a:r>
            <a:r>
              <a:rPr lang="en-US" altLang="zh-TW" sz="1200" b="0" i="0" kern="1200" dirty="0">
                <a:solidFill>
                  <a:schemeClr val="tx1"/>
                </a:solidFill>
                <a:effectLst/>
                <a:latin typeface="+mn-lt"/>
                <a:ea typeface="+mn-ea"/>
                <a:cs typeface="+mn-cs"/>
              </a:rPr>
              <a:t>CVC</a:t>
            </a:r>
            <a:r>
              <a:rPr lang="zh-TW" altLang="en-US" sz="1200" b="0" i="0" kern="1200" dirty="0">
                <a:solidFill>
                  <a:schemeClr val="tx1"/>
                </a:solidFill>
                <a:effectLst/>
                <a:latin typeface="+mn-lt"/>
                <a:ea typeface="+mn-ea"/>
                <a:cs typeface="+mn-cs"/>
              </a:rPr>
              <a:t>致命的機率。所有州的主要安全帶法律制定和執行，</a:t>
            </a:r>
            <a:endParaRPr lang="zh-TW" altLang="en-US" dirty="0"/>
          </a:p>
        </p:txBody>
      </p:sp>
      <p:sp>
        <p:nvSpPr>
          <p:cNvPr id="4" name="投影片編號版面配置區 3"/>
          <p:cNvSpPr>
            <a:spLocks noGrp="1"/>
          </p:cNvSpPr>
          <p:nvPr>
            <p:ph type="sldNum" sz="quarter" idx="5"/>
          </p:nvPr>
        </p:nvSpPr>
        <p:spPr/>
        <p:txBody>
          <a:bodyPr/>
          <a:lstStyle/>
          <a:p>
            <a:fld id="{6D43CCCB-AD03-4BE0-9A5E-1C69B2DADBE7}" type="slidenum">
              <a:rPr lang="zh-TW" altLang="en-US" smtClean="0"/>
              <a:t>1</a:t>
            </a:fld>
            <a:endParaRPr lang="zh-TW" altLang="en-US"/>
          </a:p>
        </p:txBody>
      </p:sp>
    </p:spTree>
    <p:extLst>
      <p:ext uri="{BB962C8B-B14F-4D97-AF65-F5344CB8AC3E}">
        <p14:creationId xmlns:p14="http://schemas.microsoft.com/office/powerpoint/2010/main" val="41458215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D43CCCB-AD03-4BE0-9A5E-1C69B2DADBE7}" type="slidenum">
              <a:rPr lang="zh-TW" altLang="en-US" smtClean="0"/>
              <a:t>13</a:t>
            </a:fld>
            <a:endParaRPr lang="zh-TW" altLang="en-US"/>
          </a:p>
        </p:txBody>
      </p:sp>
    </p:spTree>
    <p:extLst>
      <p:ext uri="{BB962C8B-B14F-4D97-AF65-F5344CB8AC3E}">
        <p14:creationId xmlns:p14="http://schemas.microsoft.com/office/powerpoint/2010/main" val="3897501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truck and trailer</a:t>
            </a:r>
            <a:r>
              <a:rPr lang="zh-TW" altLang="en-US" dirty="0"/>
              <a:t>；</a:t>
            </a:r>
            <a:r>
              <a:rPr lang="en-US" altLang="zh-TW" dirty="0"/>
              <a:t>truck—single unit</a:t>
            </a:r>
            <a:r>
              <a:rPr lang="zh-TW" altLang="en-US" dirty="0"/>
              <a:t>；</a:t>
            </a:r>
            <a:r>
              <a:rPr lang="en-US" altLang="zh-TW" dirty="0"/>
              <a:t>truck tractor</a:t>
            </a:r>
            <a:r>
              <a:rPr lang="zh-TW" altLang="en-US" dirty="0"/>
              <a:t> </a:t>
            </a:r>
            <a:r>
              <a:rPr lang="en-US" altLang="zh-TW" dirty="0"/>
              <a:t>&amp;</a:t>
            </a:r>
            <a:r>
              <a:rPr lang="zh-TW" altLang="en-US" dirty="0"/>
              <a:t> </a:t>
            </a:r>
            <a:r>
              <a:rPr lang="en-US" altLang="zh-TW" dirty="0"/>
              <a:t>semi-trailer</a:t>
            </a:r>
            <a:r>
              <a:rPr lang="zh-TW" altLang="en-US" dirty="0"/>
              <a:t>；</a:t>
            </a:r>
            <a:r>
              <a:rPr lang="en-US" altLang="zh-TW" dirty="0"/>
              <a:t>truck—other combination</a:t>
            </a:r>
            <a:r>
              <a:rPr lang="zh-TW" altLang="en-US" dirty="0"/>
              <a:t>；</a:t>
            </a:r>
            <a:r>
              <a:rPr lang="en-US" altLang="zh-TW" dirty="0"/>
              <a:t>truck</a:t>
            </a:r>
            <a:r>
              <a:rPr lang="zh-TW" altLang="en-US" dirty="0"/>
              <a:t> </a:t>
            </a:r>
            <a:r>
              <a:rPr lang="en-US" altLang="zh-TW" dirty="0"/>
              <a:t>or truck–trailer</a:t>
            </a:r>
          </a:p>
          <a:p>
            <a:r>
              <a:rPr lang="zh-TW" altLang="en-US" dirty="0"/>
              <a:t>想睡覺：因睡眠有關的相關碰撞危險因素；疲勞：累了但可能沒有睏</a:t>
            </a:r>
          </a:p>
        </p:txBody>
      </p:sp>
      <p:sp>
        <p:nvSpPr>
          <p:cNvPr id="4" name="投影片編號版面配置區 3"/>
          <p:cNvSpPr>
            <a:spLocks noGrp="1"/>
          </p:cNvSpPr>
          <p:nvPr>
            <p:ph type="sldNum" sz="quarter" idx="5"/>
          </p:nvPr>
        </p:nvSpPr>
        <p:spPr/>
        <p:txBody>
          <a:bodyPr/>
          <a:lstStyle/>
          <a:p>
            <a:fld id="{6D43CCCB-AD03-4BE0-9A5E-1C69B2DADBE7}" type="slidenum">
              <a:rPr lang="zh-TW" altLang="en-US" smtClean="0"/>
              <a:t>4</a:t>
            </a:fld>
            <a:endParaRPr lang="zh-TW" altLang="en-US"/>
          </a:p>
        </p:txBody>
      </p:sp>
    </p:spTree>
    <p:extLst>
      <p:ext uri="{BB962C8B-B14F-4D97-AF65-F5344CB8AC3E}">
        <p14:creationId xmlns:p14="http://schemas.microsoft.com/office/powerpoint/2010/main" val="2064228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u="none" strike="noStrike" kern="1200" baseline="0" dirty="0">
                <a:solidFill>
                  <a:schemeClr val="tx1"/>
                </a:solidFill>
                <a:latin typeface="+mn-lt"/>
                <a:ea typeface="+mn-ea"/>
                <a:cs typeface="+mn-cs"/>
              </a:rPr>
              <a:t>not under</a:t>
            </a:r>
            <a:r>
              <a:rPr lang="zh-TW" altLang="en-US" sz="1200" b="0" i="0" u="none" strike="noStrike" kern="1200" baseline="0" dirty="0">
                <a:solidFill>
                  <a:schemeClr val="tx1"/>
                </a:solidFill>
                <a:latin typeface="+mn-lt"/>
                <a:ea typeface="+mn-ea"/>
                <a:cs typeface="+mn-cs"/>
              </a:rPr>
              <a:t> </a:t>
            </a:r>
            <a:r>
              <a:rPr lang="en-US" altLang="zh-TW" sz="1200" b="0" i="0" u="none" strike="noStrike" kern="1200" baseline="0" dirty="0">
                <a:solidFill>
                  <a:schemeClr val="tx1"/>
                </a:solidFill>
                <a:latin typeface="+mn-lt"/>
                <a:ea typeface="+mn-ea"/>
                <a:cs typeface="+mn-cs"/>
              </a:rPr>
              <a:t>proper control, other and none detected;</a:t>
            </a:r>
            <a:endParaRPr lang="zh-TW" altLang="en-US" dirty="0"/>
          </a:p>
        </p:txBody>
      </p:sp>
      <p:sp>
        <p:nvSpPr>
          <p:cNvPr id="4" name="投影片編號版面配置區 3"/>
          <p:cNvSpPr>
            <a:spLocks noGrp="1"/>
          </p:cNvSpPr>
          <p:nvPr>
            <p:ph type="sldNum" sz="quarter" idx="5"/>
          </p:nvPr>
        </p:nvSpPr>
        <p:spPr/>
        <p:txBody>
          <a:bodyPr/>
          <a:lstStyle/>
          <a:p>
            <a:fld id="{6D43CCCB-AD03-4BE0-9A5E-1C69B2DADBE7}" type="slidenum">
              <a:rPr lang="zh-TW" altLang="en-US" smtClean="0"/>
              <a:t>5</a:t>
            </a:fld>
            <a:endParaRPr lang="zh-TW" altLang="en-US"/>
          </a:p>
        </p:txBody>
      </p:sp>
    </p:spTree>
    <p:extLst>
      <p:ext uri="{BB962C8B-B14F-4D97-AF65-F5344CB8AC3E}">
        <p14:creationId xmlns:p14="http://schemas.microsoft.com/office/powerpoint/2010/main" val="174156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如果您在匆忙中，您可能會忘記，在左車道上的綠燈不一定意味著您必須先走。只有在有一個綠色的左轉箭頭的情況下。這樣的誤解無時無刻不在發生，它們經常引起交通事故。在有信號的交叉口，必須遵循燈光。但是請記住，即使您遵循信號的方向，也需要始終保持警惕。某些交叉路口不允許您向右轉為紅色，或者指示您必須屈服於一直行駛的交通，然後才能轉彎。</a:t>
            </a:r>
            <a:endParaRPr lang="zh-TW" altLang="en-US" dirty="0"/>
          </a:p>
        </p:txBody>
      </p:sp>
      <p:sp>
        <p:nvSpPr>
          <p:cNvPr id="4" name="投影片編號版面配置區 3"/>
          <p:cNvSpPr>
            <a:spLocks noGrp="1"/>
          </p:cNvSpPr>
          <p:nvPr>
            <p:ph type="sldNum" sz="quarter" idx="5"/>
          </p:nvPr>
        </p:nvSpPr>
        <p:spPr/>
        <p:txBody>
          <a:bodyPr/>
          <a:lstStyle/>
          <a:p>
            <a:fld id="{6D43CCCB-AD03-4BE0-9A5E-1C69B2DADBE7}" type="slidenum">
              <a:rPr lang="zh-TW" altLang="en-US" smtClean="0"/>
              <a:t>6</a:t>
            </a:fld>
            <a:endParaRPr lang="zh-TW" altLang="en-US"/>
          </a:p>
        </p:txBody>
      </p:sp>
    </p:spTree>
    <p:extLst>
      <p:ext uri="{BB962C8B-B14F-4D97-AF65-F5344CB8AC3E}">
        <p14:creationId xmlns:p14="http://schemas.microsoft.com/office/powerpoint/2010/main" val="1140826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有</a:t>
            </a:r>
            <a:r>
              <a:rPr lang="en-US" altLang="zh-TW" dirty="0"/>
              <a:t>70%</a:t>
            </a:r>
            <a:r>
              <a:rPr lang="zh-TW" altLang="en-US" dirty="0"/>
              <a:t>的碰撞發生在</a:t>
            </a:r>
            <a:r>
              <a:rPr lang="en-US" altLang="zh-TW" dirty="0"/>
              <a:t>6</a:t>
            </a:r>
            <a:r>
              <a:rPr lang="zh-TW" altLang="en-US" dirty="0"/>
              <a:t>點到晚上</a:t>
            </a:r>
            <a:r>
              <a:rPr lang="en-US" altLang="zh-TW" dirty="0"/>
              <a:t>18:00</a:t>
            </a:r>
            <a:r>
              <a:rPr lang="zh-TW" altLang="en-US" dirty="0"/>
              <a:t>之間，另外</a:t>
            </a:r>
            <a:r>
              <a:rPr lang="en-US" altLang="zh-TW" dirty="0"/>
              <a:t>30%</a:t>
            </a:r>
            <a:r>
              <a:rPr lang="zh-TW" altLang="en-US" dirty="0"/>
              <a:t>則是在晚上</a:t>
            </a:r>
          </a:p>
        </p:txBody>
      </p:sp>
      <p:sp>
        <p:nvSpPr>
          <p:cNvPr id="4" name="投影片編號版面配置區 3"/>
          <p:cNvSpPr>
            <a:spLocks noGrp="1"/>
          </p:cNvSpPr>
          <p:nvPr>
            <p:ph type="sldNum" sz="quarter" idx="5"/>
          </p:nvPr>
        </p:nvSpPr>
        <p:spPr/>
        <p:txBody>
          <a:bodyPr/>
          <a:lstStyle/>
          <a:p>
            <a:fld id="{6D43CCCB-AD03-4BE0-9A5E-1C69B2DADBE7}" type="slidenum">
              <a:rPr lang="zh-TW" altLang="en-US" smtClean="0"/>
              <a:t>7</a:t>
            </a:fld>
            <a:endParaRPr lang="zh-TW" altLang="en-US"/>
          </a:p>
        </p:txBody>
      </p:sp>
    </p:spTree>
    <p:extLst>
      <p:ext uri="{BB962C8B-B14F-4D97-AF65-F5344CB8AC3E}">
        <p14:creationId xmlns:p14="http://schemas.microsoft.com/office/powerpoint/2010/main" val="2141429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調整的優勢比表示致命碰撞與非致命碰撞相比發生碰撞的可能性。 這表格是致命傷用汽車碰撞的調整後優勢比</a:t>
            </a:r>
            <a:endParaRPr lang="zh-TW" altLang="en-US" dirty="0"/>
          </a:p>
        </p:txBody>
      </p:sp>
      <p:sp>
        <p:nvSpPr>
          <p:cNvPr id="4" name="投影片編號版面配置區 3"/>
          <p:cNvSpPr>
            <a:spLocks noGrp="1"/>
          </p:cNvSpPr>
          <p:nvPr>
            <p:ph type="sldNum" sz="quarter" idx="5"/>
          </p:nvPr>
        </p:nvSpPr>
        <p:spPr/>
        <p:txBody>
          <a:bodyPr/>
          <a:lstStyle/>
          <a:p>
            <a:fld id="{6D43CCCB-AD03-4BE0-9A5E-1C69B2DADBE7}" type="slidenum">
              <a:rPr lang="zh-TW" altLang="en-US" smtClean="0"/>
              <a:t>9</a:t>
            </a:fld>
            <a:endParaRPr lang="zh-TW" altLang="en-US"/>
          </a:p>
        </p:txBody>
      </p:sp>
    </p:spTree>
    <p:extLst>
      <p:ext uri="{BB962C8B-B14F-4D97-AF65-F5344CB8AC3E}">
        <p14:creationId xmlns:p14="http://schemas.microsoft.com/office/powerpoint/2010/main" val="3303015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調整的優勢比表示致命碰撞與非致命碰撞相比發生碰撞的可能性。</a:t>
            </a:r>
            <a:endParaRPr lang="zh-TW" altLang="en-US" dirty="0"/>
          </a:p>
        </p:txBody>
      </p:sp>
      <p:sp>
        <p:nvSpPr>
          <p:cNvPr id="4" name="投影片編號版面配置區 3"/>
          <p:cNvSpPr>
            <a:spLocks noGrp="1"/>
          </p:cNvSpPr>
          <p:nvPr>
            <p:ph type="sldNum" sz="quarter" idx="5"/>
          </p:nvPr>
        </p:nvSpPr>
        <p:spPr/>
        <p:txBody>
          <a:bodyPr/>
          <a:lstStyle/>
          <a:p>
            <a:fld id="{6D43CCCB-AD03-4BE0-9A5E-1C69B2DADBE7}" type="slidenum">
              <a:rPr lang="zh-TW" altLang="en-US" smtClean="0"/>
              <a:t>10</a:t>
            </a:fld>
            <a:endParaRPr lang="zh-TW" altLang="en-US"/>
          </a:p>
        </p:txBody>
      </p:sp>
    </p:spTree>
    <p:extLst>
      <p:ext uri="{BB962C8B-B14F-4D97-AF65-F5344CB8AC3E}">
        <p14:creationId xmlns:p14="http://schemas.microsoft.com/office/powerpoint/2010/main" val="3345215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擬合度卡方檢驗是使用樣本數據來檢驗關於總體分布的形狀或比例的假設。檢驗確定了得到的樣本比例與虛無假設中陳述的總體比例之間的擬合度。</a:t>
            </a:r>
            <a:endParaRPr lang="zh-TW" altLang="en-US" dirty="0"/>
          </a:p>
        </p:txBody>
      </p:sp>
      <p:sp>
        <p:nvSpPr>
          <p:cNvPr id="4" name="投影片編號版面配置區 3"/>
          <p:cNvSpPr>
            <a:spLocks noGrp="1"/>
          </p:cNvSpPr>
          <p:nvPr>
            <p:ph type="sldNum" sz="quarter" idx="5"/>
          </p:nvPr>
        </p:nvSpPr>
        <p:spPr/>
        <p:txBody>
          <a:bodyPr/>
          <a:lstStyle/>
          <a:p>
            <a:fld id="{6D43CCCB-AD03-4BE0-9A5E-1C69B2DADBE7}" type="slidenum">
              <a:rPr lang="zh-TW" altLang="en-US" smtClean="0"/>
              <a:t>11</a:t>
            </a:fld>
            <a:endParaRPr lang="zh-TW" altLang="en-US"/>
          </a:p>
        </p:txBody>
      </p:sp>
    </p:spTree>
    <p:extLst>
      <p:ext uri="{BB962C8B-B14F-4D97-AF65-F5344CB8AC3E}">
        <p14:creationId xmlns:p14="http://schemas.microsoft.com/office/powerpoint/2010/main" val="3398477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我們建議應在目前僅具有次要法律的州制定主要安全帶使用法律。在具有主要安全帶法律的州，安全帶的使用有所增加（</a:t>
            </a:r>
            <a:r>
              <a:rPr lang="en-US" altLang="zh-TW" sz="1200" b="0" i="0" u="none" strike="noStrike" kern="1200" dirty="0">
                <a:solidFill>
                  <a:schemeClr val="tx1"/>
                </a:solidFill>
                <a:effectLst/>
                <a:latin typeface="+mn-lt"/>
                <a:ea typeface="+mn-ea"/>
                <a:cs typeface="+mn-cs"/>
                <a:hlinkClick r:id="rId3"/>
              </a:rPr>
              <a:t>CDC</a:t>
            </a:r>
            <a:r>
              <a:rPr lang="zh-TW" altLang="en-US" sz="1200" b="0" i="0" u="none" strike="noStrike" kern="1200" dirty="0">
                <a:solidFill>
                  <a:schemeClr val="tx1"/>
                </a:solidFill>
                <a:effectLst/>
                <a:latin typeface="+mn-lt"/>
                <a:ea typeface="+mn-ea"/>
                <a:cs typeface="+mn-cs"/>
                <a:hlinkClick r:id="rId3"/>
              </a:rPr>
              <a:t>，</a:t>
            </a:r>
            <a:r>
              <a:rPr lang="en-US" altLang="zh-TW" sz="1200" b="0" i="0" u="none" strike="noStrike" kern="1200" dirty="0">
                <a:solidFill>
                  <a:schemeClr val="tx1"/>
                </a:solidFill>
                <a:effectLst/>
                <a:latin typeface="+mn-lt"/>
                <a:ea typeface="+mn-ea"/>
                <a:cs typeface="+mn-cs"/>
                <a:hlinkClick r:id="rId3"/>
              </a:rPr>
              <a:t>2004</a:t>
            </a:r>
            <a:r>
              <a:rPr lang="zh-TW" altLang="en-US" sz="1200" b="0" i="0" u="none" strike="noStrike" kern="1200" dirty="0">
                <a:solidFill>
                  <a:schemeClr val="tx1"/>
                </a:solidFill>
                <a:effectLst/>
                <a:latin typeface="+mn-lt"/>
                <a:ea typeface="+mn-ea"/>
                <a:cs typeface="+mn-cs"/>
                <a:hlinkClick r:id="rId3"/>
              </a:rPr>
              <a:t>年</a:t>
            </a:r>
            <a:r>
              <a:rPr lang="zh-TW" altLang="en-US" sz="1200" b="0" i="0" kern="1200" dirty="0">
                <a:solidFill>
                  <a:schemeClr val="tx1"/>
                </a:solidFill>
                <a:effectLst/>
                <a:latin typeface="+mn-lt"/>
                <a:ea typeface="+mn-ea"/>
                <a:cs typeface="+mn-cs"/>
              </a:rPr>
              <a:t>）。</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最有效的策略可能是在疲勞時打</a:t>
            </a:r>
            <a:r>
              <a:rPr lang="en-US" altLang="zh-TW" sz="1200" b="0" i="0" kern="1200" dirty="0" err="1">
                <a:solidFill>
                  <a:schemeClr val="tx1"/>
                </a:solidFill>
                <a:effectLst/>
                <a:latin typeface="+mn-lt"/>
                <a:ea typeface="+mn-ea"/>
                <a:cs typeface="+mn-cs"/>
              </a:rPr>
              <a:t>na</a:t>
            </a:r>
            <a:r>
              <a:rPr lang="en-US" altLang="zh-TW" sz="1200" b="0" i="0" kern="1200" dirty="0">
                <a:solidFill>
                  <a:schemeClr val="tx1"/>
                </a:solidFill>
                <a:effectLst/>
                <a:latin typeface="+mn-lt"/>
                <a:ea typeface="+mn-ea"/>
                <a:cs typeface="+mn-cs"/>
              </a:rPr>
              <a:t> </a:t>
            </a:r>
            <a:r>
              <a:rPr lang="zh-TW" altLang="en-US" sz="1200" b="0" i="0" kern="1200" dirty="0">
                <a:solidFill>
                  <a:schemeClr val="tx1"/>
                </a:solidFill>
                <a:effectLst/>
                <a:latin typeface="+mn-lt"/>
                <a:ea typeface="+mn-ea"/>
                <a:cs typeface="+mn-cs"/>
              </a:rPr>
              <a:t>或適當休息（</a:t>
            </a:r>
            <a:r>
              <a:rPr lang="en-US" altLang="zh-TW" sz="1200" b="0" i="0" u="none" strike="noStrike" kern="1200" dirty="0">
                <a:solidFill>
                  <a:schemeClr val="tx1"/>
                </a:solidFill>
                <a:effectLst/>
                <a:latin typeface="+mn-lt"/>
                <a:ea typeface="+mn-ea"/>
                <a:cs typeface="+mn-cs"/>
                <a:hlinkClick r:id="rId4"/>
              </a:rPr>
              <a:t>Adams-Guppy</a:t>
            </a:r>
            <a:r>
              <a:rPr lang="zh-TW" altLang="en-US" sz="1200" b="0" i="0" u="none" strike="noStrike" kern="1200" dirty="0">
                <a:solidFill>
                  <a:schemeClr val="tx1"/>
                </a:solidFill>
                <a:effectLst/>
                <a:latin typeface="+mn-lt"/>
                <a:ea typeface="+mn-ea"/>
                <a:cs typeface="+mn-cs"/>
                <a:hlinkClick r:id="rId4"/>
              </a:rPr>
              <a:t>和</a:t>
            </a:r>
            <a:r>
              <a:rPr lang="en-US" altLang="zh-TW" sz="1200" b="0" i="0" u="none" strike="noStrike" kern="1200" dirty="0">
                <a:solidFill>
                  <a:schemeClr val="tx1"/>
                </a:solidFill>
                <a:effectLst/>
                <a:latin typeface="+mn-lt"/>
                <a:ea typeface="+mn-ea"/>
                <a:cs typeface="+mn-cs"/>
                <a:hlinkClick r:id="rId4"/>
              </a:rPr>
              <a:t>Guppy</a:t>
            </a:r>
            <a:r>
              <a:rPr lang="zh-TW" altLang="en-US" sz="1200" b="0" i="0" u="none" strike="noStrike" kern="1200" dirty="0">
                <a:solidFill>
                  <a:schemeClr val="tx1"/>
                </a:solidFill>
                <a:effectLst/>
                <a:latin typeface="+mn-lt"/>
                <a:ea typeface="+mn-ea"/>
                <a:cs typeface="+mn-cs"/>
                <a:hlinkClick r:id="rId4"/>
              </a:rPr>
              <a:t>，</a:t>
            </a:r>
            <a:r>
              <a:rPr lang="en-US" altLang="zh-TW" sz="1200" b="0" i="0" u="none" strike="noStrike" kern="1200" dirty="0">
                <a:solidFill>
                  <a:schemeClr val="tx1"/>
                </a:solidFill>
                <a:effectLst/>
                <a:latin typeface="+mn-lt"/>
                <a:ea typeface="+mn-ea"/>
                <a:cs typeface="+mn-cs"/>
                <a:hlinkClick r:id="rId4"/>
              </a:rPr>
              <a:t>2003</a:t>
            </a:r>
            <a:r>
              <a:rPr lang="zh-TW" altLang="en-US" sz="1200" b="0" i="0" u="none" strike="noStrike" kern="1200" dirty="0">
                <a:solidFill>
                  <a:schemeClr val="tx1"/>
                </a:solidFill>
                <a:effectLst/>
                <a:latin typeface="+mn-lt"/>
                <a:ea typeface="+mn-ea"/>
                <a:cs typeface="+mn-cs"/>
                <a:hlinkClick r:id="rId4"/>
              </a:rPr>
              <a:t>年</a:t>
            </a:r>
            <a:r>
              <a:rPr lang="zh-TW" altLang="en-US" sz="1200" b="0" i="0" kern="1200" dirty="0">
                <a:solidFill>
                  <a:schemeClr val="tx1"/>
                </a:solidFill>
                <a:effectLst/>
                <a:latin typeface="+mn-lt"/>
                <a:ea typeface="+mn-ea"/>
                <a:cs typeface="+mn-cs"/>
              </a:rPr>
              <a:t>）。午睡</a:t>
            </a:r>
            <a:r>
              <a:rPr lang="en-US" altLang="zh-TW" sz="1200" b="0" i="0" kern="1200" dirty="0">
                <a:solidFill>
                  <a:schemeClr val="tx1"/>
                </a:solidFill>
                <a:effectLst/>
                <a:latin typeface="+mn-lt"/>
                <a:ea typeface="+mn-ea"/>
                <a:cs typeface="+mn-cs"/>
              </a:rPr>
              <a:t>3</a:t>
            </a:r>
            <a:r>
              <a:rPr lang="zh-TW" altLang="en-US" sz="1200" b="0" i="0" kern="1200" dirty="0">
                <a:solidFill>
                  <a:schemeClr val="tx1"/>
                </a:solidFill>
                <a:effectLst/>
                <a:latin typeface="+mn-lt"/>
                <a:ea typeface="+mn-ea"/>
                <a:cs typeface="+mn-cs"/>
              </a:rPr>
              <a:t>小時後進行的模擬駕駛證明專業遠程駕駛者的警覺性和性能有了顯著提高（</a:t>
            </a:r>
            <a:r>
              <a:rPr lang="en-US" altLang="zh-TW" sz="1200" b="0" i="0" u="none" strike="noStrike" kern="1200" dirty="0" err="1">
                <a:solidFill>
                  <a:schemeClr val="tx1"/>
                </a:solidFill>
                <a:effectLst/>
                <a:latin typeface="+mn-lt"/>
                <a:ea typeface="+mn-ea"/>
                <a:cs typeface="+mn-cs"/>
                <a:hlinkClick r:id="rId5"/>
              </a:rPr>
              <a:t>Macchi</a:t>
            </a:r>
            <a:r>
              <a:rPr lang="zh-TW" altLang="en-US" sz="1200" b="0" i="0" u="none" strike="noStrike" kern="1200" dirty="0">
                <a:solidFill>
                  <a:schemeClr val="tx1"/>
                </a:solidFill>
                <a:effectLst/>
                <a:latin typeface="+mn-lt"/>
                <a:ea typeface="+mn-ea"/>
                <a:cs typeface="+mn-cs"/>
                <a:hlinkClick r:id="rId5"/>
              </a:rPr>
              <a:t>等，</a:t>
            </a:r>
            <a:r>
              <a:rPr lang="en-US" altLang="zh-TW" sz="1200" b="0" i="0" u="none" strike="noStrike" kern="1200" dirty="0">
                <a:solidFill>
                  <a:schemeClr val="tx1"/>
                </a:solidFill>
                <a:effectLst/>
                <a:latin typeface="+mn-lt"/>
                <a:ea typeface="+mn-ea"/>
                <a:cs typeface="+mn-cs"/>
                <a:hlinkClick r:id="rId5"/>
              </a:rPr>
              <a:t>2002</a:t>
            </a:r>
            <a:r>
              <a:rPr lang="zh-TW" altLang="en-US" sz="1200" b="0" i="0" kern="1200" dirty="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5"/>
          </p:nvPr>
        </p:nvSpPr>
        <p:spPr/>
        <p:txBody>
          <a:bodyPr/>
          <a:lstStyle/>
          <a:p>
            <a:fld id="{6D43CCCB-AD03-4BE0-9A5E-1C69B2DADBE7}" type="slidenum">
              <a:rPr lang="zh-TW" altLang="en-US" smtClean="0"/>
              <a:t>12</a:t>
            </a:fld>
            <a:endParaRPr lang="zh-TW" altLang="en-US"/>
          </a:p>
        </p:txBody>
      </p:sp>
    </p:spTree>
    <p:extLst>
      <p:ext uri="{BB962C8B-B14F-4D97-AF65-F5344CB8AC3E}">
        <p14:creationId xmlns:p14="http://schemas.microsoft.com/office/powerpoint/2010/main" val="2721554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7" name="Rectangle 6"/>
          <p:cNvSpPr>
            <a:spLocks noChangeAspect="1"/>
          </p:cNvSpPr>
          <p:nvPr/>
        </p:nvSpPr>
        <p:spPr>
          <a:xfrm>
            <a:off x="231140" y="218901"/>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ctr">
            <a:normAutofit/>
          </a:bodyPr>
          <a:lstStyle>
            <a:lvl1pPr algn="ctr">
              <a:lnSpc>
                <a:spcPct val="150000"/>
              </a:lnSpc>
              <a:defRPr sz="5400" b="1" cap="all" baseline="0">
                <a:solidFill>
                  <a:schemeClr val="tx1"/>
                </a:solidFill>
                <a:latin typeface="微軟正黑體" panose="020B0604030504040204" pitchFamily="34" charset="-120"/>
                <a:ea typeface="微軟正黑體" panose="020B0604030504040204" pitchFamily="34" charset="-120"/>
              </a:defRPr>
            </a:lvl1pPr>
          </a:lstStyle>
          <a:p>
            <a:r>
              <a:rPr lang="zh-TW" altLang="en-US" dirty="0"/>
              <a:t>按一下以編輯母片標題樣式</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lnSpc>
                <a:spcPct val="150000"/>
              </a:lnSpc>
              <a:buNone/>
              <a:defRPr sz="2200">
                <a:solidFill>
                  <a:schemeClr val="tx1"/>
                </a:solidFill>
                <a:latin typeface="微軟正黑體" panose="020B0604030504040204" pitchFamily="34" charset="-120"/>
                <a:ea typeface="微軟正黑體" panose="020B0604030504040204" pitchFamily="34" charset="-120"/>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dirty="0"/>
              <a:t>按一下以編輯母片子標題樣式</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058D783-5792-4B1D-8B78-20ED3D691024}" type="datetimeFigureOut">
              <a:rPr lang="zh-TW" altLang="en-US" smtClean="0"/>
              <a:t>2020/5/22</a:t>
            </a:fld>
            <a:endParaRPr lang="zh-TW" alt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zh-TW" alt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8BD32D8F-FF6B-4315-A18B-D31A261CABDD}" type="slidenum">
              <a:rPr lang="zh-TW" altLang="en-US" smtClean="0"/>
              <a:t>‹#›</a:t>
            </a:fld>
            <a:endParaRPr lang="zh-TW" altLang="en-US"/>
          </a:p>
        </p:txBody>
      </p:sp>
      <p:cxnSp>
        <p:nvCxnSpPr>
          <p:cNvPr id="8" name="Straight Connector 7"/>
          <p:cNvCxnSpPr/>
          <p:nvPr/>
        </p:nvCxnSpPr>
        <p:spPr>
          <a:xfrm>
            <a:off x="1981199" y="3455324"/>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5951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058D783-5792-4B1D-8B78-20ED3D691024}" type="datetimeFigureOut">
              <a:rPr lang="zh-TW" altLang="en-US" smtClean="0"/>
              <a:t>2020/5/22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BD32D8F-FF6B-4315-A18B-D31A261CABDD}" type="slidenum">
              <a:rPr lang="zh-TW" altLang="en-US" smtClean="0"/>
              <a:t>‹#›</a:t>
            </a:fld>
            <a:endParaRPr lang="zh-TW" altLang="en-US"/>
          </a:p>
        </p:txBody>
      </p:sp>
    </p:spTree>
    <p:extLst>
      <p:ext uri="{BB962C8B-B14F-4D97-AF65-F5344CB8AC3E}">
        <p14:creationId xmlns:p14="http://schemas.microsoft.com/office/powerpoint/2010/main" val="3746839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058D783-5792-4B1D-8B78-20ED3D691024}" type="datetimeFigureOut">
              <a:rPr lang="zh-TW" altLang="en-US" smtClean="0"/>
              <a:t>2020/5/22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BD32D8F-FF6B-4315-A18B-D31A261CABDD}" type="slidenum">
              <a:rPr lang="zh-TW" altLang="en-US" smtClean="0"/>
              <a:t>‹#›</a:t>
            </a:fld>
            <a:endParaRPr lang="zh-TW" altLang="en-US"/>
          </a:p>
        </p:txBody>
      </p:sp>
    </p:spTree>
    <p:extLst>
      <p:ext uri="{BB962C8B-B14F-4D97-AF65-F5344CB8AC3E}">
        <p14:creationId xmlns:p14="http://schemas.microsoft.com/office/powerpoint/2010/main" val="1162870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978131"/>
          </a:xfrm>
        </p:spPr>
        <p:txBody>
          <a:bodyPr>
            <a:normAutofit/>
          </a:bodyPr>
          <a:lstStyle>
            <a:lvl1pPr>
              <a:defRPr sz="3600">
                <a:latin typeface="微軟正黑體" panose="020B0604030504040204" pitchFamily="34" charset="-120"/>
                <a:ea typeface="微軟正黑體" panose="020B0604030504040204" pitchFamily="34" charset="-120"/>
              </a:defRPr>
            </a:lvl1pPr>
          </a:lstStyle>
          <a:p>
            <a:r>
              <a:rPr lang="zh-TW" altLang="en-US"/>
              <a:t>按一下以編輯母片標題樣式</a:t>
            </a:r>
            <a:endParaRPr lang="en-US" dirty="0"/>
          </a:p>
        </p:txBody>
      </p:sp>
      <p:sp>
        <p:nvSpPr>
          <p:cNvPr id="3" name="Content Placeholder 2"/>
          <p:cNvSpPr>
            <a:spLocks noGrp="1"/>
          </p:cNvSpPr>
          <p:nvPr>
            <p:ph idx="1"/>
          </p:nvPr>
        </p:nvSpPr>
        <p:spPr>
          <a:xfrm>
            <a:off x="1143000" y="1587730"/>
            <a:ext cx="9872871" cy="4508269"/>
          </a:xfrm>
        </p:spPr>
        <p:txBody>
          <a:bodyPr>
            <a:normAutofit/>
          </a:bodyPr>
          <a:lstStyle>
            <a:lvl1pPr>
              <a:lnSpc>
                <a:spcPct val="150000"/>
              </a:lnSpc>
              <a:defRPr sz="2000">
                <a:latin typeface="微軟正黑體" panose="020B0604030504040204" pitchFamily="34" charset="-120"/>
                <a:ea typeface="微軟正黑體" panose="020B0604030504040204" pitchFamily="34" charset="-120"/>
              </a:defRPr>
            </a:lvl1pPr>
            <a:lvl2pPr>
              <a:lnSpc>
                <a:spcPct val="150000"/>
              </a:lnSpc>
              <a:defRPr sz="2000">
                <a:latin typeface="微軟正黑體" panose="020B0604030504040204" pitchFamily="34" charset="-120"/>
                <a:ea typeface="微軟正黑體" panose="020B0604030504040204" pitchFamily="34" charset="-120"/>
              </a:defRPr>
            </a:lvl2pPr>
            <a:lvl3pPr>
              <a:lnSpc>
                <a:spcPct val="150000"/>
              </a:lnSpc>
              <a:defRPr sz="2000">
                <a:latin typeface="微軟正黑體" panose="020B0604030504040204" pitchFamily="34" charset="-120"/>
                <a:ea typeface="微軟正黑體" panose="020B0604030504040204" pitchFamily="34" charset="-120"/>
              </a:defRPr>
            </a:lvl3pPr>
            <a:lvl4pPr>
              <a:lnSpc>
                <a:spcPct val="150000"/>
              </a:lnSpc>
              <a:defRPr sz="2000">
                <a:latin typeface="微軟正黑體" panose="020B0604030504040204" pitchFamily="34" charset="-120"/>
                <a:ea typeface="微軟正黑體" panose="020B0604030504040204" pitchFamily="34" charset="-120"/>
              </a:defRPr>
            </a:lvl4pPr>
            <a:lvl5pPr>
              <a:lnSpc>
                <a:spcPct val="150000"/>
              </a:lnSpc>
              <a:defRPr sz="2000">
                <a:latin typeface="微軟正黑體" panose="020B0604030504040204" pitchFamily="34" charset="-120"/>
                <a:ea typeface="微軟正黑體" panose="020B0604030504040204" pitchFamily="34" charset="-120"/>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058D783-5792-4B1D-8B78-20ED3D691024}" type="datetimeFigureOut">
              <a:rPr lang="zh-TW" altLang="en-US" smtClean="0"/>
              <a:t>2020/5/22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BD32D8F-FF6B-4315-A18B-D31A261CABDD}" type="slidenum">
              <a:rPr lang="zh-TW" altLang="en-US" smtClean="0"/>
              <a:t>‹#›</a:t>
            </a:fld>
            <a:endParaRPr lang="zh-TW" altLang="en-US"/>
          </a:p>
        </p:txBody>
      </p:sp>
    </p:spTree>
    <p:extLst>
      <p:ext uri="{BB962C8B-B14F-4D97-AF65-F5344CB8AC3E}">
        <p14:creationId xmlns:p14="http://schemas.microsoft.com/office/powerpoint/2010/main" val="3845748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zh-TW" altLang="en-US"/>
              <a:t>按一下以編輯母片標題樣式</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058D783-5792-4B1D-8B78-20ED3D691024}" type="datetimeFigureOut">
              <a:rPr lang="zh-TW" altLang="en-US" smtClean="0"/>
              <a:t>2020/5/22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BD32D8F-FF6B-4315-A18B-D31A261CABDD}" type="slidenum">
              <a:rPr lang="zh-TW" altLang="en-US" smtClean="0"/>
              <a:t>‹#›</a:t>
            </a:fld>
            <a:endParaRPr lang="zh-TW" altLang="en-US"/>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5176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9058D783-5792-4B1D-8B78-20ED3D691024}" type="datetimeFigureOut">
              <a:rPr lang="zh-TW" altLang="en-US" smtClean="0"/>
              <a:t>2020/5/22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BD32D8F-FF6B-4315-A18B-D31A261CABDD}" type="slidenum">
              <a:rPr lang="zh-TW" altLang="en-US" smtClean="0"/>
              <a:t>‹#›</a:t>
            </a:fld>
            <a:endParaRPr lang="zh-TW" altLang="en-US"/>
          </a:p>
        </p:txBody>
      </p:sp>
    </p:spTree>
    <p:extLst>
      <p:ext uri="{BB962C8B-B14F-4D97-AF65-F5344CB8AC3E}">
        <p14:creationId xmlns:p14="http://schemas.microsoft.com/office/powerpoint/2010/main" val="1700876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9058D783-5792-4B1D-8B78-20ED3D691024}" type="datetimeFigureOut">
              <a:rPr lang="zh-TW" altLang="en-US" smtClean="0"/>
              <a:t>2020/5/22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8BD32D8F-FF6B-4315-A18B-D31A261CABDD}" type="slidenum">
              <a:rPr lang="zh-TW" altLang="en-US" smtClean="0"/>
              <a:t>‹#›</a:t>
            </a:fld>
            <a:endParaRPr lang="zh-TW" altLang="en-US"/>
          </a:p>
        </p:txBody>
      </p:sp>
    </p:spTree>
    <p:extLst>
      <p:ext uri="{BB962C8B-B14F-4D97-AF65-F5344CB8AC3E}">
        <p14:creationId xmlns:p14="http://schemas.microsoft.com/office/powerpoint/2010/main" val="80437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9058D783-5792-4B1D-8B78-20ED3D691024}" type="datetimeFigureOut">
              <a:rPr lang="zh-TW" altLang="en-US" smtClean="0"/>
              <a:t>2020/5/22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8BD32D8F-FF6B-4315-A18B-D31A261CABDD}" type="slidenum">
              <a:rPr lang="zh-TW" altLang="en-US" smtClean="0"/>
              <a:t>‹#›</a:t>
            </a:fld>
            <a:endParaRPr lang="zh-TW" altLang="en-US"/>
          </a:p>
        </p:txBody>
      </p:sp>
    </p:spTree>
    <p:extLst>
      <p:ext uri="{BB962C8B-B14F-4D97-AF65-F5344CB8AC3E}">
        <p14:creationId xmlns:p14="http://schemas.microsoft.com/office/powerpoint/2010/main" val="1600735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58D783-5792-4B1D-8B78-20ED3D691024}" type="datetimeFigureOut">
              <a:rPr lang="zh-TW" altLang="en-US" smtClean="0"/>
              <a:t>2020/5/22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8BD32D8F-FF6B-4315-A18B-D31A261CABDD}" type="slidenum">
              <a:rPr lang="zh-TW" altLang="en-US" smtClean="0"/>
              <a:t>‹#›</a:t>
            </a:fld>
            <a:endParaRPr lang="zh-TW" altLang="en-US"/>
          </a:p>
        </p:txBody>
      </p:sp>
    </p:spTree>
    <p:extLst>
      <p:ext uri="{BB962C8B-B14F-4D97-AF65-F5344CB8AC3E}">
        <p14:creationId xmlns:p14="http://schemas.microsoft.com/office/powerpoint/2010/main" val="3907766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zh-TW" altLang="en-US"/>
              <a:t>按一下以編輯母片標題樣式</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9058D783-5792-4B1D-8B78-20ED3D691024}" type="datetimeFigureOut">
              <a:rPr lang="zh-TW" altLang="en-US" smtClean="0"/>
              <a:t>2020/5/22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BD32D8F-FF6B-4315-A18B-D31A261CABDD}" type="slidenum">
              <a:rPr lang="zh-TW" altLang="en-US" smtClean="0"/>
              <a:t>‹#›</a:t>
            </a:fld>
            <a:endParaRPr lang="zh-TW" altLang="en-US"/>
          </a:p>
        </p:txBody>
      </p:sp>
    </p:spTree>
    <p:extLst>
      <p:ext uri="{BB962C8B-B14F-4D97-AF65-F5344CB8AC3E}">
        <p14:creationId xmlns:p14="http://schemas.microsoft.com/office/powerpoint/2010/main" val="1686008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9058D783-5792-4B1D-8B78-20ED3D691024}" type="datetimeFigureOut">
              <a:rPr lang="zh-TW" altLang="en-US" smtClean="0"/>
              <a:t>2020/5/22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BD32D8F-FF6B-4315-A18B-D31A261CABDD}" type="slidenum">
              <a:rPr lang="zh-TW" altLang="en-US" smtClean="0"/>
              <a:t>‹#›</a:t>
            </a:fld>
            <a:endParaRPr lang="zh-TW" altLang="en-US"/>
          </a:p>
        </p:txBody>
      </p:sp>
    </p:spTree>
    <p:extLst>
      <p:ext uri="{BB962C8B-B14F-4D97-AF65-F5344CB8AC3E}">
        <p14:creationId xmlns:p14="http://schemas.microsoft.com/office/powerpoint/2010/main" val="2894390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020118"/>
          </a:xfrm>
          <a:prstGeom prst="rect">
            <a:avLst/>
          </a:prstGeom>
        </p:spPr>
        <p:txBody>
          <a:bodyPr vert="horz" lIns="91440" tIns="45720" rIns="91440" bIns="45720" rtlCol="0" anchor="ctr">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143000" y="1662544"/>
            <a:ext cx="9872871" cy="4433455"/>
          </a:xfrm>
          <a:prstGeom prst="rect">
            <a:avLst/>
          </a:prstGeom>
        </p:spPr>
        <p:txBody>
          <a:bodyPr vert="horz" lIns="91440" tIns="45720" rIns="91440" bIns="45720" rtlCol="0">
            <a:normAutofit/>
          </a:body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058D783-5792-4B1D-8B78-20ED3D691024}" type="datetimeFigureOut">
              <a:rPr lang="zh-TW" altLang="en-US" smtClean="0"/>
              <a:t>2020/5/22</a:t>
            </a:fld>
            <a:endParaRPr lang="zh-TW" alt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zh-TW" alt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8BD32D8F-FF6B-4315-A18B-D31A261CABDD}" type="slidenum">
              <a:rPr lang="zh-TW" altLang="en-US" smtClean="0"/>
              <a:t>‹#›</a:t>
            </a:fld>
            <a:endParaRPr lang="zh-TW" altLang="en-US"/>
          </a:p>
        </p:txBody>
      </p:sp>
    </p:spTree>
    <p:extLst>
      <p:ext uri="{BB962C8B-B14F-4D97-AF65-F5344CB8AC3E}">
        <p14:creationId xmlns:p14="http://schemas.microsoft.com/office/powerpoint/2010/main" val="32659206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600" kern="1200">
          <a:solidFill>
            <a:schemeClr val="tx1"/>
          </a:solidFill>
          <a:latin typeface="微軟正黑體" panose="020B0604030504040204" pitchFamily="34" charset="-120"/>
          <a:ea typeface="微軟正黑體" panose="020B0604030504040204" pitchFamily="34" charset="-120"/>
          <a:cs typeface="+mj-cs"/>
        </a:defRPr>
      </a:lvl1pPr>
    </p:titleStyle>
    <p:bodyStyle>
      <a:lvl1pPr marL="228600" indent="-182880" algn="l" defTabSz="914400" rtl="0" eaLnBrk="1" latinLnBrk="0" hangingPunct="1">
        <a:lnSpc>
          <a:spcPct val="150000"/>
        </a:lnSpc>
        <a:spcBef>
          <a:spcPts val="1400"/>
        </a:spcBef>
        <a:buClr>
          <a:schemeClr val="tx1"/>
        </a:buClr>
        <a:buSzPct val="80000"/>
        <a:buFont typeface="Corbel"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1pPr>
      <a:lvl2pPr marL="457200" indent="-182880" algn="l" defTabSz="914400" rtl="0" eaLnBrk="1" latinLnBrk="0" hangingPunct="1">
        <a:lnSpc>
          <a:spcPct val="150000"/>
        </a:lnSpc>
        <a:spcBef>
          <a:spcPts val="200"/>
        </a:spcBef>
        <a:spcAft>
          <a:spcPts val="400"/>
        </a:spcAft>
        <a:buClr>
          <a:schemeClr val="tx1"/>
        </a:buClr>
        <a:buSzPct val="80000"/>
        <a:buFont typeface="Corbel"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2pPr>
      <a:lvl3pPr marL="731520" indent="-182880" algn="l" defTabSz="914400" rtl="0" eaLnBrk="1" latinLnBrk="0" hangingPunct="1">
        <a:lnSpc>
          <a:spcPct val="150000"/>
        </a:lnSpc>
        <a:spcBef>
          <a:spcPts val="200"/>
        </a:spcBef>
        <a:spcAft>
          <a:spcPts val="400"/>
        </a:spcAft>
        <a:buClr>
          <a:schemeClr val="tx1"/>
        </a:buClr>
        <a:buSzPct val="80000"/>
        <a:buFont typeface="Corbel"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3pPr>
      <a:lvl4pPr marL="1005840" indent="-182880" algn="l" defTabSz="914400" rtl="0" eaLnBrk="1" latinLnBrk="0" hangingPunct="1">
        <a:lnSpc>
          <a:spcPct val="150000"/>
        </a:lnSpc>
        <a:spcBef>
          <a:spcPts val="200"/>
        </a:spcBef>
        <a:spcAft>
          <a:spcPts val="400"/>
        </a:spcAft>
        <a:buClr>
          <a:schemeClr val="tx1"/>
        </a:buClr>
        <a:buSzPct val="80000"/>
        <a:buFont typeface="Corbel"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4pPr>
      <a:lvl5pPr marL="1280160" indent="-182880" algn="l" defTabSz="914400" rtl="0" eaLnBrk="1" latinLnBrk="0" hangingPunct="1">
        <a:lnSpc>
          <a:spcPct val="150000"/>
        </a:lnSpc>
        <a:spcBef>
          <a:spcPts val="200"/>
        </a:spcBef>
        <a:spcAft>
          <a:spcPts val="400"/>
        </a:spcAft>
        <a:buClr>
          <a:schemeClr val="tx1"/>
        </a:buClr>
        <a:buSzPct val="80000"/>
        <a:buFont typeface="Corbel"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23BAD80-E855-4456-9D4A-FE70775CDC5B}"/>
              </a:ext>
            </a:extLst>
          </p:cNvPr>
          <p:cNvSpPr>
            <a:spLocks noGrp="1"/>
          </p:cNvSpPr>
          <p:nvPr>
            <p:ph type="ctrTitle"/>
          </p:nvPr>
        </p:nvSpPr>
        <p:spPr>
          <a:xfrm>
            <a:off x="225361" y="649939"/>
            <a:ext cx="11736198" cy="2926080"/>
          </a:xfrm>
        </p:spPr>
        <p:txBody>
          <a:bodyPr anchor="b">
            <a:noAutofit/>
          </a:bodyPr>
          <a:lstStyle/>
          <a:p>
            <a:r>
              <a:rPr lang="en-US" altLang="zh-TW" sz="2800" cap="none" dirty="0">
                <a:effectLst>
                  <a:outerShdw blurRad="38100" dist="38100" dir="2700000" algn="tl">
                    <a:srgbClr val="000000">
                      <a:alpha val="43137"/>
                    </a:srgbClr>
                  </a:outerShdw>
                </a:effectLst>
              </a:rPr>
              <a:t>Sleepiness/fatigue and distraction/inattention as factors for fatal versus</a:t>
            </a:r>
            <a:r>
              <a:rPr lang="zh-TW" altLang="en-US" sz="2800" cap="none" dirty="0">
                <a:effectLst>
                  <a:outerShdw blurRad="38100" dist="38100" dir="2700000" algn="tl">
                    <a:srgbClr val="000000">
                      <a:alpha val="43137"/>
                    </a:srgbClr>
                  </a:outerShdw>
                </a:effectLst>
              </a:rPr>
              <a:t> </a:t>
            </a:r>
            <a:r>
              <a:rPr lang="en-US" altLang="zh-TW" sz="2800" cap="none" dirty="0">
                <a:effectLst>
                  <a:outerShdw blurRad="38100" dist="38100" dir="2700000" algn="tl">
                    <a:srgbClr val="000000">
                      <a:alpha val="43137"/>
                    </a:srgbClr>
                  </a:outerShdw>
                </a:effectLst>
              </a:rPr>
              <a:t>nonfatal commercial motor vehicle driver injuries</a:t>
            </a:r>
            <a:endParaRPr lang="zh-TW" altLang="en-US" sz="2800" cap="none" dirty="0">
              <a:effectLst>
                <a:outerShdw blurRad="38100" dist="38100" dir="2700000" algn="tl">
                  <a:srgbClr val="000000">
                    <a:alpha val="43137"/>
                  </a:srgbClr>
                </a:outerShdw>
              </a:effectLst>
            </a:endParaRPr>
          </a:p>
        </p:txBody>
      </p:sp>
      <p:sp>
        <p:nvSpPr>
          <p:cNvPr id="3" name="副標題 2">
            <a:extLst>
              <a:ext uri="{FF2B5EF4-FFF2-40B4-BE49-F238E27FC236}">
                <a16:creationId xmlns:a16="http://schemas.microsoft.com/office/drawing/2014/main" id="{BC56AA02-1260-4A09-9423-BAEB09780DEB}"/>
              </a:ext>
            </a:extLst>
          </p:cNvPr>
          <p:cNvSpPr>
            <a:spLocks noGrp="1"/>
          </p:cNvSpPr>
          <p:nvPr>
            <p:ph type="subTitle" idx="1"/>
          </p:nvPr>
        </p:nvSpPr>
        <p:spPr/>
        <p:txBody>
          <a:bodyPr>
            <a:normAutofit/>
          </a:bodyPr>
          <a:lstStyle/>
          <a:p>
            <a:r>
              <a:rPr lang="en-US" altLang="zh-TW" sz="2000" dirty="0"/>
              <a:t>Accident Analysis and Prevention 37 (2005) 862–869</a:t>
            </a:r>
          </a:p>
          <a:p>
            <a:r>
              <a:rPr lang="en-US" altLang="zh-TW" sz="2000" dirty="0"/>
              <a:t>T.L. Bunn, S. </a:t>
            </a:r>
            <a:r>
              <a:rPr lang="en-US" altLang="zh-TW" sz="2000" dirty="0" err="1"/>
              <a:t>Slavova</a:t>
            </a:r>
            <a:r>
              <a:rPr lang="en-US" altLang="zh-TW" sz="2000" dirty="0"/>
              <a:t>, T.W. </a:t>
            </a:r>
            <a:r>
              <a:rPr lang="en-US" altLang="zh-TW" sz="2000" dirty="0" err="1"/>
              <a:t>Struttmann</a:t>
            </a:r>
            <a:r>
              <a:rPr lang="en-US" altLang="zh-TW" sz="2000" dirty="0"/>
              <a:t>, S.R. Browning</a:t>
            </a:r>
            <a:endParaRPr lang="zh-TW" altLang="en-US" sz="2000" dirty="0"/>
          </a:p>
        </p:txBody>
      </p:sp>
    </p:spTree>
    <p:extLst>
      <p:ext uri="{BB962C8B-B14F-4D97-AF65-F5344CB8AC3E}">
        <p14:creationId xmlns:p14="http://schemas.microsoft.com/office/powerpoint/2010/main" val="3751797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41C25B-A5EA-4BAD-A524-057A89A47856}"/>
              </a:ext>
            </a:extLst>
          </p:cNvPr>
          <p:cNvSpPr>
            <a:spLocks noGrp="1"/>
          </p:cNvSpPr>
          <p:nvPr>
            <p:ph type="title"/>
          </p:nvPr>
        </p:nvSpPr>
        <p:spPr/>
        <p:txBody>
          <a:bodyPr/>
          <a:lstStyle/>
          <a:p>
            <a:r>
              <a:rPr lang="en-US" altLang="zh-TW" b="1" dirty="0"/>
              <a:t>Result</a:t>
            </a:r>
            <a:endParaRPr lang="zh-TW" altLang="en-US" b="1" dirty="0"/>
          </a:p>
        </p:txBody>
      </p:sp>
      <p:sp>
        <p:nvSpPr>
          <p:cNvPr id="3" name="內容版面配置區 2">
            <a:extLst>
              <a:ext uri="{FF2B5EF4-FFF2-40B4-BE49-F238E27FC236}">
                <a16:creationId xmlns:a16="http://schemas.microsoft.com/office/drawing/2014/main" id="{AE24BBBD-AFD9-4630-AE5F-3EA98EF320D3}"/>
              </a:ext>
            </a:extLst>
          </p:cNvPr>
          <p:cNvSpPr>
            <a:spLocks noGrp="1"/>
          </p:cNvSpPr>
          <p:nvPr>
            <p:ph idx="1"/>
          </p:nvPr>
        </p:nvSpPr>
        <p:spPr/>
        <p:txBody>
          <a:bodyPr/>
          <a:lstStyle/>
          <a:p>
            <a:r>
              <a:rPr lang="zh-TW" altLang="en-US" dirty="0"/>
              <a:t>當變量為年齡及安全帶時，人為因素內的注意力不集中</a:t>
            </a:r>
            <a:r>
              <a:rPr lang="en-US" altLang="zh-TW" dirty="0"/>
              <a:t>/</a:t>
            </a:r>
            <a:r>
              <a:rPr lang="zh-TW" altLang="en-US" dirty="0"/>
              <a:t>分心、想睡覺</a:t>
            </a:r>
            <a:r>
              <a:rPr lang="en-US" altLang="zh-TW" dirty="0"/>
              <a:t>/</a:t>
            </a:r>
            <a:r>
              <a:rPr lang="zh-TW" altLang="en-US" dirty="0"/>
              <a:t>疲勞與致命的</a:t>
            </a:r>
            <a:r>
              <a:rPr lang="en-US" altLang="zh-TW" dirty="0"/>
              <a:t>CVC</a:t>
            </a:r>
            <a:r>
              <a:rPr lang="zh-TW" altLang="en-US" dirty="0"/>
              <a:t>有顯著相關，其中想睡覺</a:t>
            </a:r>
            <a:r>
              <a:rPr lang="en-US" altLang="zh-TW" dirty="0"/>
              <a:t>/</a:t>
            </a:r>
            <a:r>
              <a:rPr lang="zh-TW" altLang="en-US" dirty="0"/>
              <a:t>疲勞發生致命</a:t>
            </a:r>
            <a:r>
              <a:rPr lang="en-US" altLang="zh-TW" dirty="0"/>
              <a:t>CVC</a:t>
            </a:r>
            <a:r>
              <a:rPr lang="zh-TW" altLang="en-US" dirty="0"/>
              <a:t>的可能性是正常駕駛者的</a:t>
            </a:r>
            <a:r>
              <a:rPr lang="en-US" altLang="zh-TW" dirty="0"/>
              <a:t>21</a:t>
            </a:r>
            <a:r>
              <a:rPr lang="zh-TW" altLang="en-US" dirty="0"/>
              <a:t>倍，注意力不集中</a:t>
            </a:r>
            <a:r>
              <a:rPr lang="en-US" altLang="zh-TW" dirty="0"/>
              <a:t>/</a:t>
            </a:r>
            <a:r>
              <a:rPr lang="zh-TW" altLang="en-US" dirty="0"/>
              <a:t>分心則是</a:t>
            </a:r>
            <a:r>
              <a:rPr lang="en-US" altLang="zh-TW" dirty="0"/>
              <a:t>3</a:t>
            </a:r>
            <a:r>
              <a:rPr lang="zh-TW" altLang="en-US" dirty="0"/>
              <a:t>倍。</a:t>
            </a:r>
            <a:endParaRPr lang="en-US" altLang="zh-TW" dirty="0"/>
          </a:p>
          <a:p>
            <a:r>
              <a:rPr lang="zh-TW" altLang="en-US" dirty="0"/>
              <a:t>未繫安全帶增加了發生致命事故的可能性。</a:t>
            </a:r>
          </a:p>
        </p:txBody>
      </p:sp>
      <p:graphicFrame>
        <p:nvGraphicFramePr>
          <p:cNvPr id="6" name="表格 5">
            <a:extLst>
              <a:ext uri="{FF2B5EF4-FFF2-40B4-BE49-F238E27FC236}">
                <a16:creationId xmlns:a16="http://schemas.microsoft.com/office/drawing/2014/main" id="{89C4B5D6-9E8C-4AE6-9283-F6628C94847E}"/>
              </a:ext>
            </a:extLst>
          </p:cNvPr>
          <p:cNvGraphicFramePr>
            <a:graphicFrameLocks noGrp="1"/>
          </p:cNvGraphicFramePr>
          <p:nvPr>
            <p:extLst>
              <p:ext uri="{D42A27DB-BD31-4B8C-83A1-F6EECF244321}">
                <p14:modId xmlns:p14="http://schemas.microsoft.com/office/powerpoint/2010/main" val="1432958854"/>
              </p:ext>
            </p:extLst>
          </p:nvPr>
        </p:nvGraphicFramePr>
        <p:xfrm>
          <a:off x="1103947" y="3762653"/>
          <a:ext cx="10038661" cy="2595880"/>
        </p:xfrm>
        <a:graphic>
          <a:graphicData uri="http://schemas.openxmlformats.org/drawingml/2006/table">
            <a:tbl>
              <a:tblPr firstRow="1" bandRow="1">
                <a:tableStyleId>{5940675A-B579-460E-94D1-54222C63F5DA}</a:tableStyleId>
              </a:tblPr>
              <a:tblGrid>
                <a:gridCol w="982980">
                  <a:extLst>
                    <a:ext uri="{9D8B030D-6E8A-4147-A177-3AD203B41FA5}">
                      <a16:colId xmlns:a16="http://schemas.microsoft.com/office/drawing/2014/main" val="3432574570"/>
                    </a:ext>
                  </a:extLst>
                </a:gridCol>
                <a:gridCol w="1135380">
                  <a:extLst>
                    <a:ext uri="{9D8B030D-6E8A-4147-A177-3AD203B41FA5}">
                      <a16:colId xmlns:a16="http://schemas.microsoft.com/office/drawing/2014/main" val="958403472"/>
                    </a:ext>
                  </a:extLst>
                </a:gridCol>
                <a:gridCol w="1114743">
                  <a:extLst>
                    <a:ext uri="{9D8B030D-6E8A-4147-A177-3AD203B41FA5}">
                      <a16:colId xmlns:a16="http://schemas.microsoft.com/office/drawing/2014/main" val="3391308740"/>
                    </a:ext>
                  </a:extLst>
                </a:gridCol>
                <a:gridCol w="869895">
                  <a:extLst>
                    <a:ext uri="{9D8B030D-6E8A-4147-A177-3AD203B41FA5}">
                      <a16:colId xmlns:a16="http://schemas.microsoft.com/office/drawing/2014/main" val="3756303908"/>
                    </a:ext>
                  </a:extLst>
                </a:gridCol>
                <a:gridCol w="1135380">
                  <a:extLst>
                    <a:ext uri="{9D8B030D-6E8A-4147-A177-3AD203B41FA5}">
                      <a16:colId xmlns:a16="http://schemas.microsoft.com/office/drawing/2014/main" val="1642566714"/>
                    </a:ext>
                  </a:extLst>
                </a:gridCol>
                <a:gridCol w="957580">
                  <a:extLst>
                    <a:ext uri="{9D8B030D-6E8A-4147-A177-3AD203B41FA5}">
                      <a16:colId xmlns:a16="http://schemas.microsoft.com/office/drawing/2014/main" val="864612888"/>
                    </a:ext>
                  </a:extLst>
                </a:gridCol>
                <a:gridCol w="1503680">
                  <a:extLst>
                    <a:ext uri="{9D8B030D-6E8A-4147-A177-3AD203B41FA5}">
                      <a16:colId xmlns:a16="http://schemas.microsoft.com/office/drawing/2014/main" val="911998614"/>
                    </a:ext>
                  </a:extLst>
                </a:gridCol>
                <a:gridCol w="1135380">
                  <a:extLst>
                    <a:ext uri="{9D8B030D-6E8A-4147-A177-3AD203B41FA5}">
                      <a16:colId xmlns:a16="http://schemas.microsoft.com/office/drawing/2014/main" val="2106618432"/>
                    </a:ext>
                  </a:extLst>
                </a:gridCol>
                <a:gridCol w="1203643">
                  <a:extLst>
                    <a:ext uri="{9D8B030D-6E8A-4147-A177-3AD203B41FA5}">
                      <a16:colId xmlns:a16="http://schemas.microsoft.com/office/drawing/2014/main" val="2283756007"/>
                    </a:ext>
                  </a:extLst>
                </a:gridCol>
              </a:tblGrid>
              <a:tr h="370840">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調整後優勢比</a:t>
                      </a:r>
                    </a:p>
                  </a:txBody>
                  <a:tcPr anchor="ctr">
                    <a:solidFill>
                      <a:schemeClr val="accent4">
                        <a:lumMod val="60000"/>
                        <a:lumOff val="40000"/>
                      </a:schemeClr>
                    </a:solidFill>
                  </a:tcPr>
                </a:tc>
                <a:tc>
                  <a:txBody>
                    <a:bodyPr/>
                    <a:lstStyle/>
                    <a:p>
                      <a:pPr algn="ctr"/>
                      <a:r>
                        <a:rPr lang="en-US" altLang="zh-TW" sz="1200" b="1" dirty="0">
                          <a:latin typeface="微軟正黑體" panose="020B0604030504040204" pitchFamily="34" charset="-120"/>
                          <a:ea typeface="微軟正黑體" panose="020B0604030504040204" pitchFamily="34" charset="-120"/>
                        </a:rPr>
                        <a:t>95%CI</a:t>
                      </a:r>
                      <a:endParaRPr lang="zh-TW" altLang="en-US" sz="1200" b="1" dirty="0">
                        <a:latin typeface="微軟正黑體" panose="020B0604030504040204" pitchFamily="34" charset="-120"/>
                        <a:ea typeface="微軟正黑體" panose="020B0604030504040204" pitchFamily="34" charset="-120"/>
                      </a:endParaRP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調整後優勢比</a:t>
                      </a:r>
                    </a:p>
                  </a:txBody>
                  <a:tcPr anchor="ctr">
                    <a:solidFill>
                      <a:schemeClr val="accent4">
                        <a:lumMod val="60000"/>
                        <a:lumOff val="40000"/>
                      </a:schemeClr>
                    </a:solidFill>
                  </a:tcPr>
                </a:tc>
                <a:tc>
                  <a:txBody>
                    <a:bodyPr/>
                    <a:lstStyle/>
                    <a:p>
                      <a:pPr algn="ctr"/>
                      <a:r>
                        <a:rPr lang="en-US" altLang="zh-TW" sz="1200" b="1" dirty="0">
                          <a:latin typeface="微軟正黑體" panose="020B0604030504040204" pitchFamily="34" charset="-120"/>
                          <a:ea typeface="微軟正黑體" panose="020B0604030504040204" pitchFamily="34" charset="-120"/>
                        </a:rPr>
                        <a:t>95%CI</a:t>
                      </a:r>
                      <a:endParaRPr lang="zh-TW" altLang="en-US" sz="1200" b="1" dirty="0">
                        <a:latin typeface="微軟正黑體" panose="020B0604030504040204" pitchFamily="34" charset="-120"/>
                        <a:ea typeface="微軟正黑體" panose="020B0604030504040204" pitchFamily="34" charset="-120"/>
                      </a:endParaRP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調整後優勢比</a:t>
                      </a:r>
                    </a:p>
                  </a:txBody>
                  <a:tcPr anchor="ctr">
                    <a:solidFill>
                      <a:schemeClr val="accent4">
                        <a:lumMod val="60000"/>
                        <a:lumOff val="40000"/>
                      </a:schemeClr>
                    </a:solidFill>
                  </a:tcPr>
                </a:tc>
                <a:tc>
                  <a:txBody>
                    <a:bodyPr/>
                    <a:lstStyle/>
                    <a:p>
                      <a:pPr algn="ctr"/>
                      <a:r>
                        <a:rPr lang="en-US" altLang="zh-TW" sz="1200" b="1" dirty="0">
                          <a:latin typeface="微軟正黑體" panose="020B0604030504040204" pitchFamily="34" charset="-120"/>
                          <a:ea typeface="微軟正黑體" panose="020B0604030504040204" pitchFamily="34" charset="-120"/>
                        </a:rPr>
                        <a:t>95%CI</a:t>
                      </a:r>
                      <a:endParaRPr lang="zh-TW" altLang="en-US" sz="1200" b="1" dirty="0">
                        <a:latin typeface="微軟正黑體" panose="020B0604030504040204" pitchFamily="34" charset="-120"/>
                        <a:ea typeface="微軟正黑體" panose="020B0604030504040204" pitchFamily="34" charset="-120"/>
                      </a:endParaRPr>
                    </a:p>
                  </a:txBody>
                  <a:tcPr anchor="ctr">
                    <a:solidFill>
                      <a:schemeClr val="accent4">
                        <a:lumMod val="60000"/>
                        <a:lumOff val="40000"/>
                      </a:schemeClr>
                    </a:solidFill>
                  </a:tcPr>
                </a:tc>
                <a:extLst>
                  <a:ext uri="{0D108BD9-81ED-4DB2-BD59-A6C34878D82A}">
                    <a16:rowId xmlns:a16="http://schemas.microsoft.com/office/drawing/2014/main" val="1948174884"/>
                  </a:ext>
                </a:extLst>
              </a:tr>
              <a:tr h="370840">
                <a:tc gridSpan="3">
                  <a:txBody>
                    <a:bodyPr/>
                    <a:lstStyle/>
                    <a:p>
                      <a:pPr algn="ctr"/>
                      <a:r>
                        <a:rPr lang="zh-TW" altLang="en-US" sz="1200" b="1" dirty="0">
                          <a:latin typeface="微軟正黑體" panose="020B0604030504040204" pitchFamily="34" charset="-120"/>
                          <a:ea typeface="微軟正黑體" panose="020B0604030504040204" pitchFamily="34" charset="-120"/>
                        </a:rPr>
                        <a:t>安全帶</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gridSpan="3">
                  <a:txBody>
                    <a:bodyPr/>
                    <a:lstStyle/>
                    <a:p>
                      <a:pPr algn="ctr"/>
                      <a:r>
                        <a:rPr lang="zh-TW" altLang="en-US" sz="1200" b="1" dirty="0">
                          <a:latin typeface="微軟正黑體" panose="020B0604030504040204" pitchFamily="34" charset="-120"/>
                          <a:ea typeface="微軟正黑體" panose="020B0604030504040204" pitchFamily="34" charset="-120"/>
                        </a:rPr>
                        <a:t>年齡</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gridSpan="3">
                  <a:txBody>
                    <a:bodyPr/>
                    <a:lstStyle/>
                    <a:p>
                      <a:pPr algn="ctr"/>
                      <a:r>
                        <a:rPr lang="zh-TW" altLang="en-US" sz="1200" b="1" dirty="0">
                          <a:latin typeface="微軟正黑體" panose="020B0604030504040204" pitchFamily="34" charset="-120"/>
                          <a:ea typeface="微軟正黑體" panose="020B0604030504040204" pitchFamily="34" charset="-120"/>
                        </a:rPr>
                        <a:t>人為因素</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extLst>
                  <a:ext uri="{0D108BD9-81ED-4DB2-BD59-A6C34878D82A}">
                    <a16:rowId xmlns:a16="http://schemas.microsoft.com/office/drawing/2014/main" val="2028014233"/>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有繫安全帶</a:t>
                      </a:r>
                    </a:p>
                  </a:txBody>
                  <a:tcPr anchor="ctr">
                    <a:solidFill>
                      <a:schemeClr val="bg1"/>
                    </a:solidFill>
                  </a:tcPr>
                </a:tc>
                <a:tc gridSpan="2">
                  <a:txBody>
                    <a:bodyPr/>
                    <a:lstStyle/>
                    <a:p>
                      <a:pPr algn="ctr"/>
                      <a:r>
                        <a:rPr lang="en-US" altLang="zh-TW" sz="1200" dirty="0">
                          <a:latin typeface="微軟正黑體" panose="020B0604030504040204" pitchFamily="34" charset="-120"/>
                          <a:ea typeface="微軟正黑體" panose="020B0604030504040204" pitchFamily="34" charset="-120"/>
                        </a:rPr>
                        <a:t>Ref.</a:t>
                      </a:r>
                    </a:p>
                  </a:txBody>
                  <a:tcPr anchor="ctr">
                    <a:solidFill>
                      <a:schemeClr val="bg1"/>
                    </a:solidFill>
                  </a:tcPr>
                </a:tc>
                <a:tc hMerge="1">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18-32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a:latin typeface="微軟正黑體" panose="020B0604030504040204" pitchFamily="34" charset="-120"/>
                          <a:ea typeface="微軟正黑體" panose="020B0604030504040204" pitchFamily="34" charset="-120"/>
                        </a:rPr>
                        <a:t>Ref.</a:t>
                      </a:r>
                    </a:p>
                  </a:txBody>
                  <a:tcPr anchor="ctr">
                    <a:solidFill>
                      <a:schemeClr val="bg1"/>
                    </a:solidFill>
                  </a:tcPr>
                </a:tc>
                <a:tc hMerge="1">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注意力不集中</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分心</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3.16</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1.22-8.24*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1491869258"/>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未繫安全帶</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8.21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3.51-19.21**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33-39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0.64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0.2-1.92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想睡覺</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疲勞</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21.03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4.17-106.07**</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1512609311"/>
                  </a:ext>
                </a:extLst>
              </a:tr>
              <a:tr h="370840">
                <a:tc>
                  <a:txBody>
                    <a:bodyPr/>
                    <a:lstStyle/>
                    <a:p>
                      <a:pPr algn="ctr"/>
                      <a:endParaRPr lang="zh-TW" altLang="en-US" dirty="0"/>
                    </a:p>
                  </a:txBody>
                  <a:tcPr anchor="ctr">
                    <a:solidFill>
                      <a:schemeClr val="bg1"/>
                    </a:solidFill>
                  </a:tcPr>
                </a:tc>
                <a:tc>
                  <a:txBody>
                    <a:bodyPr/>
                    <a:lstStyle/>
                    <a:p>
                      <a:pPr algn="ctr"/>
                      <a:endParaRPr lang="zh-TW" altLang="en-US" dirty="0"/>
                    </a:p>
                  </a:txBody>
                  <a:tcPr anchor="ctr">
                    <a:solidFill>
                      <a:schemeClr val="bg1"/>
                    </a:solidFill>
                  </a:tcPr>
                </a:tc>
                <a:tc>
                  <a:txBody>
                    <a:bodyPr/>
                    <a:lstStyle/>
                    <a:p>
                      <a:pPr algn="ctr"/>
                      <a:endParaRPr lang="zh-TW" altLang="en-US" dirty="0"/>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40-50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1.30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0.51-3.34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沒有適當的控制</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1.93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0.43-8.63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3606646551"/>
                  </a:ext>
                </a:extLst>
              </a:tr>
              <a:tr h="370840">
                <a:tc>
                  <a:txBody>
                    <a:bodyPr/>
                    <a:lstStyle/>
                    <a:p>
                      <a:pPr algn="ctr"/>
                      <a:endParaRPr lang="zh-TW" altLang="en-US"/>
                    </a:p>
                  </a:txBody>
                  <a:tcPr anchor="ctr">
                    <a:solidFill>
                      <a:schemeClr val="bg1"/>
                    </a:solidFill>
                  </a:tcPr>
                </a:tc>
                <a:tc>
                  <a:txBody>
                    <a:bodyPr/>
                    <a:lstStyle/>
                    <a:p>
                      <a:pPr algn="ctr"/>
                      <a:endParaRPr lang="zh-TW" altLang="en-US"/>
                    </a:p>
                  </a:txBody>
                  <a:tcPr anchor="ctr">
                    <a:solidFill>
                      <a:schemeClr val="bg1"/>
                    </a:solidFill>
                  </a:tcPr>
                </a:tc>
                <a:tc>
                  <a:txBody>
                    <a:bodyPr/>
                    <a:lstStyle/>
                    <a:p>
                      <a:pPr algn="ctr"/>
                      <a:endParaRPr lang="zh-TW" altLang="en-US" dirty="0"/>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&gt;51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2.94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1.08-7.99*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未發現</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0.66</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0.25-1.75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2203143094"/>
                  </a:ext>
                </a:extLst>
              </a:tr>
              <a:tr h="370840">
                <a:tc>
                  <a:txBody>
                    <a:bodyPr/>
                    <a:lstStyle/>
                    <a:p>
                      <a:pPr algn="ctr"/>
                      <a:endParaRPr lang="zh-TW" altLang="en-US"/>
                    </a:p>
                  </a:txBody>
                  <a:tcPr anchor="ctr">
                    <a:solidFill>
                      <a:schemeClr val="bg1"/>
                    </a:solidFill>
                  </a:tcPr>
                </a:tc>
                <a:tc>
                  <a:txBody>
                    <a:bodyPr/>
                    <a:lstStyle/>
                    <a:p>
                      <a:pPr algn="ctr"/>
                      <a:endParaRPr lang="zh-TW" altLang="en-US"/>
                    </a:p>
                  </a:txBody>
                  <a:tcPr anchor="ctr">
                    <a:solidFill>
                      <a:schemeClr val="bg1"/>
                    </a:solidFill>
                  </a:tcPr>
                </a:tc>
                <a:tc>
                  <a:txBody>
                    <a:bodyPr/>
                    <a:lstStyle/>
                    <a:p>
                      <a:pPr algn="ctr"/>
                      <a:endParaRPr lang="zh-TW" altLang="en-US"/>
                    </a:p>
                  </a:txBody>
                  <a:tcPr anchor="ctr">
                    <a:solidFill>
                      <a:schemeClr val="bg1"/>
                    </a:solidFill>
                  </a:tcPr>
                </a:tc>
                <a:tc>
                  <a:txBody>
                    <a:bodyPr/>
                    <a:lstStyle/>
                    <a:p>
                      <a:pPr algn="ctr"/>
                      <a:endParaRPr lang="zh-TW" altLang="en-US"/>
                    </a:p>
                  </a:txBody>
                  <a:tcPr anchor="ctr">
                    <a:solidFill>
                      <a:schemeClr val="bg1"/>
                    </a:solidFill>
                  </a:tcPr>
                </a:tc>
                <a:tc>
                  <a:txBody>
                    <a:bodyPr/>
                    <a:lstStyle/>
                    <a:p>
                      <a:pPr algn="ctr"/>
                      <a:endParaRPr lang="zh-TW" altLang="en-US"/>
                    </a:p>
                  </a:txBody>
                  <a:tcPr anchor="ctr">
                    <a:solidFill>
                      <a:schemeClr val="bg1"/>
                    </a:solidFill>
                  </a:tcPr>
                </a:tc>
                <a:tc>
                  <a:txBody>
                    <a:bodyPr/>
                    <a:lstStyle/>
                    <a:p>
                      <a:pPr algn="ctr"/>
                      <a:endParaRPr lang="zh-TW" altLang="en-US" dirty="0"/>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其他</a:t>
                      </a:r>
                    </a:p>
                  </a:txBody>
                  <a:tcPr anchor="ctr">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a:latin typeface="微軟正黑體" panose="020B0604030504040204" pitchFamily="34" charset="-120"/>
                          <a:ea typeface="微軟正黑體" panose="020B0604030504040204" pitchFamily="34" charset="-120"/>
                        </a:rPr>
                        <a:t>Ref.</a:t>
                      </a:r>
                    </a:p>
                  </a:txBody>
                  <a:tcPr anchor="ctr">
                    <a:solidFill>
                      <a:schemeClr val="bg1"/>
                    </a:solidFill>
                  </a:tcPr>
                </a:tc>
                <a:tc hMerge="1">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899840839"/>
                  </a:ext>
                </a:extLst>
              </a:tr>
            </a:tbl>
          </a:graphicData>
        </a:graphic>
      </p:graphicFrame>
      <p:sp>
        <p:nvSpPr>
          <p:cNvPr id="7" name="矩形 6">
            <a:extLst>
              <a:ext uri="{FF2B5EF4-FFF2-40B4-BE49-F238E27FC236}">
                <a16:creationId xmlns:a16="http://schemas.microsoft.com/office/drawing/2014/main" id="{901B929A-7B72-484E-815D-96847994D358}"/>
              </a:ext>
            </a:extLst>
          </p:cNvPr>
          <p:cNvSpPr/>
          <p:nvPr/>
        </p:nvSpPr>
        <p:spPr>
          <a:xfrm>
            <a:off x="2086259" y="4867709"/>
            <a:ext cx="2237165" cy="38174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a:extLst>
              <a:ext uri="{FF2B5EF4-FFF2-40B4-BE49-F238E27FC236}">
                <a16:creationId xmlns:a16="http://schemas.microsoft.com/office/drawing/2014/main" id="{AA690B9C-0A55-49A2-8814-F3BFE3529504}"/>
              </a:ext>
            </a:extLst>
          </p:cNvPr>
          <p:cNvSpPr/>
          <p:nvPr/>
        </p:nvSpPr>
        <p:spPr>
          <a:xfrm>
            <a:off x="8790381" y="4499072"/>
            <a:ext cx="2338520" cy="38174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a:extLst>
              <a:ext uri="{FF2B5EF4-FFF2-40B4-BE49-F238E27FC236}">
                <a16:creationId xmlns:a16="http://schemas.microsoft.com/office/drawing/2014/main" id="{D8E2F6C3-C9F5-46E3-8ECA-FDD47AFFB275}"/>
              </a:ext>
            </a:extLst>
          </p:cNvPr>
          <p:cNvSpPr/>
          <p:nvPr/>
        </p:nvSpPr>
        <p:spPr>
          <a:xfrm>
            <a:off x="8790382" y="4864389"/>
            <a:ext cx="2338520" cy="38174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a:extLst>
              <a:ext uri="{FF2B5EF4-FFF2-40B4-BE49-F238E27FC236}">
                <a16:creationId xmlns:a16="http://schemas.microsoft.com/office/drawing/2014/main" id="{E18DAEB1-C29F-4124-8D78-6F0E2F97E14F}"/>
              </a:ext>
            </a:extLst>
          </p:cNvPr>
          <p:cNvSpPr/>
          <p:nvPr/>
        </p:nvSpPr>
        <p:spPr>
          <a:xfrm>
            <a:off x="5196405" y="5610266"/>
            <a:ext cx="2101040" cy="38174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476670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E9AED17-6CDB-4A95-8821-ADC493D7BDD5}"/>
              </a:ext>
            </a:extLst>
          </p:cNvPr>
          <p:cNvSpPr>
            <a:spLocks noGrp="1"/>
          </p:cNvSpPr>
          <p:nvPr>
            <p:ph type="title"/>
          </p:nvPr>
        </p:nvSpPr>
        <p:spPr/>
        <p:txBody>
          <a:bodyPr/>
          <a:lstStyle/>
          <a:p>
            <a:r>
              <a:rPr lang="en-US" altLang="zh-TW" b="1" dirty="0"/>
              <a:t>Result</a:t>
            </a:r>
            <a:endParaRPr lang="zh-TW" altLang="en-US" b="1" dirty="0"/>
          </a:p>
        </p:txBody>
      </p:sp>
      <p:sp>
        <p:nvSpPr>
          <p:cNvPr id="3" name="內容版面配置區 2">
            <a:extLst>
              <a:ext uri="{FF2B5EF4-FFF2-40B4-BE49-F238E27FC236}">
                <a16:creationId xmlns:a16="http://schemas.microsoft.com/office/drawing/2014/main" id="{14793EAC-C22A-48C2-8E36-BC1E81062A37}"/>
              </a:ext>
            </a:extLst>
          </p:cNvPr>
          <p:cNvSpPr>
            <a:spLocks noGrp="1"/>
          </p:cNvSpPr>
          <p:nvPr>
            <p:ph idx="1"/>
          </p:nvPr>
        </p:nvSpPr>
        <p:spPr>
          <a:xfrm>
            <a:off x="1143001" y="1587730"/>
            <a:ext cx="4953000" cy="4508269"/>
          </a:xfrm>
        </p:spPr>
        <p:txBody>
          <a:bodyPr/>
          <a:lstStyle/>
          <a:p>
            <a:r>
              <a:rPr lang="zh-TW" altLang="en-US" dirty="0"/>
              <a:t>修改最終的邏輯回歸模型，安全帶、年齡及人為因素後，一樣未發現交互作用。</a:t>
            </a:r>
            <a:endParaRPr lang="en-US" altLang="zh-TW" dirty="0"/>
          </a:p>
          <a:p>
            <a:r>
              <a:rPr lang="zh-TW" altLang="en-US" dirty="0"/>
              <a:t>基於差值卡方判斷，有</a:t>
            </a:r>
            <a:r>
              <a:rPr lang="en-US" altLang="zh-TW" dirty="0"/>
              <a:t>3</a:t>
            </a:r>
            <a:r>
              <a:rPr lang="zh-TW" altLang="en-US" dirty="0"/>
              <a:t>個擬合度差值大於</a:t>
            </a:r>
            <a:r>
              <a:rPr lang="en-US" altLang="zh-TW" dirty="0"/>
              <a:t>10</a:t>
            </a:r>
            <a:r>
              <a:rPr lang="zh-TW" altLang="en-US" dirty="0"/>
              <a:t>的案例。</a:t>
            </a:r>
            <a:endParaRPr lang="en-US" altLang="zh-TW" dirty="0"/>
          </a:p>
          <a:p>
            <a:r>
              <a:rPr lang="en-US" altLang="zh-TW" dirty="0"/>
              <a:t>(1)39</a:t>
            </a:r>
            <a:r>
              <a:rPr lang="zh-TW" altLang="en-US" dirty="0"/>
              <a:t>歲駕駛，有繫安全帶，在臨死前發現有分心的狀況 。</a:t>
            </a:r>
            <a:endParaRPr lang="en-US" altLang="zh-TW" dirty="0"/>
          </a:p>
          <a:p>
            <a:r>
              <a:rPr lang="en-US" altLang="zh-TW" dirty="0"/>
              <a:t>(2</a:t>
            </a:r>
            <a:r>
              <a:rPr lang="zh-TW" altLang="en-US" dirty="0"/>
              <a:t>、</a:t>
            </a:r>
            <a:r>
              <a:rPr lang="en-US" altLang="zh-TW" dirty="0"/>
              <a:t>3)32</a:t>
            </a:r>
            <a:r>
              <a:rPr lang="zh-TW" altLang="en-US" dirty="0"/>
              <a:t>及</a:t>
            </a:r>
            <a:r>
              <a:rPr lang="en-US" altLang="zh-TW" dirty="0"/>
              <a:t>34</a:t>
            </a:r>
            <a:r>
              <a:rPr lang="zh-TW" altLang="en-US" dirty="0"/>
              <a:t>歲駕駛，有繫安全帶，但沒有發現導致車禍的人為因素。</a:t>
            </a:r>
          </a:p>
        </p:txBody>
      </p:sp>
      <p:pic>
        <p:nvPicPr>
          <p:cNvPr id="5" name="圖片 4">
            <a:extLst>
              <a:ext uri="{FF2B5EF4-FFF2-40B4-BE49-F238E27FC236}">
                <a16:creationId xmlns:a16="http://schemas.microsoft.com/office/drawing/2014/main" id="{3534C6CC-B500-4BBE-9474-C93141778EA2}"/>
              </a:ext>
            </a:extLst>
          </p:cNvPr>
          <p:cNvPicPr>
            <a:picLocks noChangeAspect="1"/>
          </p:cNvPicPr>
          <p:nvPr/>
        </p:nvPicPr>
        <p:blipFill rotWithShape="1">
          <a:blip r:embed="rId3">
            <a:extLst>
              <a:ext uri="{28A0092B-C50C-407E-A947-70E740481C1C}">
                <a14:useLocalDpi xmlns:a14="http://schemas.microsoft.com/office/drawing/2010/main" val="0"/>
              </a:ext>
            </a:extLst>
          </a:blip>
          <a:srcRect t="204"/>
          <a:stretch/>
        </p:blipFill>
        <p:spPr>
          <a:xfrm>
            <a:off x="6096000" y="1518082"/>
            <a:ext cx="5369853" cy="4398975"/>
          </a:xfrm>
          <a:prstGeom prst="rect">
            <a:avLst/>
          </a:prstGeom>
        </p:spPr>
      </p:pic>
    </p:spTree>
    <p:extLst>
      <p:ext uri="{BB962C8B-B14F-4D97-AF65-F5344CB8AC3E}">
        <p14:creationId xmlns:p14="http://schemas.microsoft.com/office/powerpoint/2010/main" val="2064795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0AC1291-8F32-463E-A98F-15CC6CB22C8E}"/>
              </a:ext>
            </a:extLst>
          </p:cNvPr>
          <p:cNvSpPr>
            <a:spLocks noGrp="1"/>
          </p:cNvSpPr>
          <p:nvPr>
            <p:ph type="title"/>
          </p:nvPr>
        </p:nvSpPr>
        <p:spPr/>
        <p:txBody>
          <a:bodyPr/>
          <a:lstStyle/>
          <a:p>
            <a:r>
              <a:rPr lang="en-US" altLang="zh-TW" b="1" dirty="0"/>
              <a:t>Discussion</a:t>
            </a:r>
            <a:endParaRPr lang="zh-TW" altLang="en-US" b="1" dirty="0"/>
          </a:p>
        </p:txBody>
      </p:sp>
      <p:sp>
        <p:nvSpPr>
          <p:cNvPr id="3" name="內容版面配置區 2">
            <a:extLst>
              <a:ext uri="{FF2B5EF4-FFF2-40B4-BE49-F238E27FC236}">
                <a16:creationId xmlns:a16="http://schemas.microsoft.com/office/drawing/2014/main" id="{856C55F3-267E-4AFE-83A8-75B0BBF04735}"/>
              </a:ext>
            </a:extLst>
          </p:cNvPr>
          <p:cNvSpPr>
            <a:spLocks noGrp="1"/>
          </p:cNvSpPr>
          <p:nvPr>
            <p:ph idx="1"/>
          </p:nvPr>
        </p:nvSpPr>
        <p:spPr/>
        <p:txBody>
          <a:bodyPr/>
          <a:lstStyle/>
          <a:p>
            <a:pPr algn="just"/>
            <a:r>
              <a:rPr lang="zh-TW" altLang="en-US" dirty="0"/>
              <a:t>想睡覺</a:t>
            </a:r>
            <a:r>
              <a:rPr lang="en-US" altLang="zh-TW" dirty="0"/>
              <a:t>/</a:t>
            </a:r>
            <a:r>
              <a:rPr lang="zh-TW" altLang="en-US" dirty="0"/>
              <a:t>疲勞</a:t>
            </a:r>
            <a:r>
              <a:rPr lang="en-US" altLang="zh-TW" dirty="0"/>
              <a:t>(13%</a:t>
            </a:r>
            <a:r>
              <a:rPr lang="zh-TW" altLang="en-US" dirty="0"/>
              <a:t>；調整後優勢比</a:t>
            </a:r>
            <a:r>
              <a:rPr lang="en-US" altLang="zh-TW" dirty="0"/>
              <a:t>21.03)</a:t>
            </a:r>
            <a:r>
              <a:rPr lang="zh-TW" altLang="en-US" dirty="0"/>
              <a:t>和注意力不集中</a:t>
            </a:r>
            <a:r>
              <a:rPr lang="en-US" altLang="zh-TW" dirty="0"/>
              <a:t>/</a:t>
            </a:r>
            <a:r>
              <a:rPr lang="zh-TW" altLang="en-US" dirty="0"/>
              <a:t>分心</a:t>
            </a:r>
            <a:r>
              <a:rPr lang="en-US" altLang="zh-TW" dirty="0"/>
              <a:t>(31%</a:t>
            </a:r>
            <a:r>
              <a:rPr lang="zh-TW" altLang="en-US" dirty="0"/>
              <a:t>；調整後優勢比</a:t>
            </a:r>
            <a:r>
              <a:rPr lang="en-US" altLang="zh-TW" dirty="0"/>
              <a:t>3.16)</a:t>
            </a:r>
            <a:r>
              <a:rPr lang="zh-TW" altLang="en-US" dirty="0"/>
              <a:t>均與致命</a:t>
            </a:r>
            <a:r>
              <a:rPr lang="en-US" altLang="zh-TW" dirty="0"/>
              <a:t>CVC</a:t>
            </a:r>
            <a:r>
              <a:rPr lang="zh-TW" altLang="en-US" dirty="0"/>
              <a:t>有顯著相關。</a:t>
            </a:r>
            <a:endParaRPr lang="en-US" altLang="zh-TW" dirty="0"/>
          </a:p>
          <a:p>
            <a:pPr algn="just"/>
            <a:r>
              <a:rPr lang="zh-TW" altLang="en-US" dirty="0"/>
              <a:t>美國聯邦公路管理局</a:t>
            </a:r>
            <a:r>
              <a:rPr lang="en-US" altLang="zh-TW" dirty="0"/>
              <a:t>(Federal Highway Administration)</a:t>
            </a:r>
            <a:r>
              <a:rPr lang="zh-TW" altLang="en-US" dirty="0"/>
              <a:t>報告中指出，</a:t>
            </a:r>
            <a:r>
              <a:rPr lang="en-US" altLang="zh-TW" dirty="0"/>
              <a:t>15~33%</a:t>
            </a:r>
            <a:r>
              <a:rPr lang="zh-TW" altLang="en-US" dirty="0"/>
              <a:t>的致命事故是因為駕駛者疲勞所造成的。</a:t>
            </a:r>
            <a:r>
              <a:rPr lang="en-US" altLang="zh-TW" dirty="0"/>
              <a:t>Pratt(2003)</a:t>
            </a:r>
          </a:p>
          <a:p>
            <a:pPr algn="just"/>
            <a:r>
              <a:rPr lang="zh-TW" altLang="en-US" dirty="0"/>
              <a:t>駕駛者注意力不集中、疲倦、無聊都是駕駛者疲勞的症狀</a:t>
            </a:r>
            <a:r>
              <a:rPr lang="en-US" altLang="zh-TW" dirty="0"/>
              <a:t>(Nelson, 1997)</a:t>
            </a:r>
            <a:r>
              <a:rPr lang="zh-TW" altLang="en-US" dirty="0"/>
              <a:t>，但商用車駕駛可能不會意識到這一點，因為隨著時間的流逝以及睡眠，疲勞是可以達到緩解的。</a:t>
            </a:r>
            <a:endParaRPr lang="en-US" altLang="zh-TW" dirty="0"/>
          </a:p>
          <a:p>
            <a:pPr algn="just"/>
            <a:r>
              <a:rPr lang="zh-TW" altLang="en-US" dirty="0"/>
              <a:t>研究結果表示，未繫安全帶的職業駕駛導致致命事故的機率為一般駕駛者的</a:t>
            </a:r>
            <a:r>
              <a:rPr lang="en-US" altLang="zh-TW" dirty="0"/>
              <a:t>8</a:t>
            </a:r>
            <a:r>
              <a:rPr lang="zh-TW" altLang="en-US" dirty="0"/>
              <a:t>倍</a:t>
            </a:r>
            <a:r>
              <a:rPr lang="en-US" altLang="zh-TW" dirty="0">
                <a:sym typeface="Wingdings" panose="05000000000000000000" pitchFamily="2" charset="2"/>
              </a:rPr>
              <a:t></a:t>
            </a:r>
            <a:r>
              <a:rPr lang="zh-TW" altLang="en-US" dirty="0">
                <a:sym typeface="Wingdings" panose="05000000000000000000" pitchFamily="2" charset="2"/>
              </a:rPr>
              <a:t>制定法律。</a:t>
            </a:r>
            <a:endParaRPr lang="zh-TW" altLang="en-US" dirty="0"/>
          </a:p>
        </p:txBody>
      </p:sp>
    </p:spTree>
    <p:extLst>
      <p:ext uri="{BB962C8B-B14F-4D97-AF65-F5344CB8AC3E}">
        <p14:creationId xmlns:p14="http://schemas.microsoft.com/office/powerpoint/2010/main" val="1202971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0AC1291-8F32-463E-A98F-15CC6CB22C8E}"/>
              </a:ext>
            </a:extLst>
          </p:cNvPr>
          <p:cNvSpPr>
            <a:spLocks noGrp="1"/>
          </p:cNvSpPr>
          <p:nvPr>
            <p:ph type="title"/>
          </p:nvPr>
        </p:nvSpPr>
        <p:spPr/>
        <p:txBody>
          <a:bodyPr/>
          <a:lstStyle/>
          <a:p>
            <a:r>
              <a:rPr lang="en-US" altLang="zh-TW" b="1" dirty="0"/>
              <a:t>Discussion</a:t>
            </a:r>
            <a:endParaRPr lang="zh-TW" altLang="en-US" b="1" dirty="0"/>
          </a:p>
        </p:txBody>
      </p:sp>
      <p:sp>
        <p:nvSpPr>
          <p:cNvPr id="3" name="內容版面配置區 2">
            <a:extLst>
              <a:ext uri="{FF2B5EF4-FFF2-40B4-BE49-F238E27FC236}">
                <a16:creationId xmlns:a16="http://schemas.microsoft.com/office/drawing/2014/main" id="{856C55F3-267E-4AFE-83A8-75B0BBF04735}"/>
              </a:ext>
            </a:extLst>
          </p:cNvPr>
          <p:cNvSpPr>
            <a:spLocks noGrp="1"/>
          </p:cNvSpPr>
          <p:nvPr>
            <p:ph idx="1"/>
          </p:nvPr>
        </p:nvSpPr>
        <p:spPr/>
        <p:txBody>
          <a:bodyPr/>
          <a:lstStyle/>
          <a:p>
            <a:pPr algn="just"/>
            <a:r>
              <a:rPr lang="zh-TW" altLang="en-US" dirty="0"/>
              <a:t>年齡超過</a:t>
            </a:r>
            <a:r>
              <a:rPr lang="en-US" altLang="zh-TW" dirty="0"/>
              <a:t>51</a:t>
            </a:r>
            <a:r>
              <a:rPr lang="zh-TW" altLang="en-US" dirty="0"/>
              <a:t>歲且未繫安全帶的駕駛者導致致命事故的風險較高。其中年齡較大的發現與其他研究結果一致</a:t>
            </a:r>
            <a:r>
              <a:rPr lang="en-US" altLang="zh-TW" dirty="0"/>
              <a:t>(</a:t>
            </a:r>
            <a:r>
              <a:rPr lang="en-US" altLang="zh-TW" dirty="0" err="1"/>
              <a:t>Brdard</a:t>
            </a:r>
            <a:r>
              <a:rPr lang="en-US" altLang="zh-TW" dirty="0"/>
              <a:t> et al., 2002; </a:t>
            </a:r>
            <a:r>
              <a:rPr lang="en-US" altLang="zh-TW" dirty="0" err="1"/>
              <a:t>Janicak</a:t>
            </a:r>
            <a:r>
              <a:rPr lang="en-US" altLang="zh-TW" dirty="0"/>
              <a:t>, 2003 )</a:t>
            </a:r>
            <a:r>
              <a:rPr lang="zh-TW" altLang="en-US" dirty="0"/>
              <a:t>，而年齡較大風險較大的原因有可能是因為反應時間縮短，而導致年齡較大的駕駛者存活率較低。</a:t>
            </a:r>
            <a:endParaRPr lang="en-US" altLang="zh-TW" dirty="0"/>
          </a:p>
          <a:p>
            <a:pPr algn="just"/>
            <a:r>
              <a:rPr lang="zh-TW" altLang="en-US" dirty="0"/>
              <a:t>駕駛員疲勞和分心</a:t>
            </a:r>
            <a:r>
              <a:rPr lang="en-US" altLang="zh-TW" dirty="0"/>
              <a:t>/</a:t>
            </a:r>
            <a:r>
              <a:rPr lang="zh-TW" altLang="en-US" dirty="0"/>
              <a:t>注意力不集中是導致肯塔基州致命</a:t>
            </a:r>
            <a:r>
              <a:rPr lang="en-US" altLang="zh-TW" dirty="0"/>
              <a:t>CVC</a:t>
            </a:r>
            <a:r>
              <a:rPr lang="zh-TW" altLang="en-US" dirty="0"/>
              <a:t>的主要因素。解決此問題的安全建議包括將疲勞，嗜睡和注意力不集中</a:t>
            </a:r>
            <a:r>
              <a:rPr lang="en-US" altLang="zh-TW" dirty="0"/>
              <a:t>/</a:t>
            </a:r>
            <a:r>
              <a:rPr lang="zh-TW" altLang="en-US" dirty="0"/>
              <a:t>分散注意力的識別和管理納入駕駛員安全培訓中，並保持道路的機敏性。建議涉及運輸的公司嚴格執行商用車輛駕駛員使用安全帶的規定。</a:t>
            </a:r>
          </a:p>
        </p:txBody>
      </p:sp>
    </p:spTree>
    <p:extLst>
      <p:ext uri="{BB962C8B-B14F-4D97-AF65-F5344CB8AC3E}">
        <p14:creationId xmlns:p14="http://schemas.microsoft.com/office/powerpoint/2010/main" val="3349371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id="{FEDA72E4-E3CC-4671-8E38-6F146B62BC9A}"/>
              </a:ext>
            </a:extLst>
          </p:cNvPr>
          <p:cNvSpPr>
            <a:spLocks noGrp="1"/>
          </p:cNvSpPr>
          <p:nvPr>
            <p:ph type="title"/>
          </p:nvPr>
        </p:nvSpPr>
        <p:spPr/>
        <p:txBody>
          <a:bodyPr/>
          <a:lstStyle/>
          <a:p>
            <a:r>
              <a:rPr lang="zh-TW" altLang="en-US" b="1" dirty="0"/>
              <a:t>分心</a:t>
            </a:r>
          </a:p>
        </p:txBody>
      </p:sp>
      <p:sp>
        <p:nvSpPr>
          <p:cNvPr id="5" name="文字版面配置區 4">
            <a:extLst>
              <a:ext uri="{FF2B5EF4-FFF2-40B4-BE49-F238E27FC236}">
                <a16:creationId xmlns:a16="http://schemas.microsoft.com/office/drawing/2014/main" id="{A963320E-4B5A-4AEF-9D62-0FCB266759AF}"/>
              </a:ext>
            </a:extLst>
          </p:cNvPr>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469811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E0B016F-BA7A-40B1-8B8F-4F0985CE020D}"/>
              </a:ext>
            </a:extLst>
          </p:cNvPr>
          <p:cNvSpPr>
            <a:spLocks noGrp="1"/>
          </p:cNvSpPr>
          <p:nvPr>
            <p:ph type="title"/>
          </p:nvPr>
        </p:nvSpPr>
        <p:spPr/>
        <p:txBody>
          <a:bodyPr/>
          <a:lstStyle/>
          <a:p>
            <a:r>
              <a:rPr lang="zh-TW" altLang="en-US" dirty="0"/>
              <a:t>分心定義</a:t>
            </a:r>
          </a:p>
        </p:txBody>
      </p:sp>
      <p:sp>
        <p:nvSpPr>
          <p:cNvPr id="3" name="內容版面配置區 2">
            <a:extLst>
              <a:ext uri="{FF2B5EF4-FFF2-40B4-BE49-F238E27FC236}">
                <a16:creationId xmlns:a16="http://schemas.microsoft.com/office/drawing/2014/main" id="{9A25A1FB-3BE3-43DB-9E88-406C97DB9703}"/>
              </a:ext>
            </a:extLst>
          </p:cNvPr>
          <p:cNvSpPr>
            <a:spLocks noGrp="1"/>
          </p:cNvSpPr>
          <p:nvPr>
            <p:ph idx="1"/>
          </p:nvPr>
        </p:nvSpPr>
        <p:spPr/>
        <p:txBody>
          <a:bodyPr/>
          <a:lstStyle/>
          <a:p>
            <a:pPr marL="502920" indent="-457200" algn="just">
              <a:buFont typeface="+mj-lt"/>
              <a:buAutoNum type="arabicPeriod"/>
            </a:pPr>
            <a:r>
              <a:rPr lang="zh-TW" altLang="en-US" dirty="0"/>
              <a:t>駕駛者轉移注意力，將注意力集中在與駕駛無關的物體、人、任務或事物上，降低駕駛者的意識、決策能力。</a:t>
            </a:r>
            <a:r>
              <a:rPr lang="en-US" altLang="zh-TW" dirty="0"/>
              <a:t>(</a:t>
            </a:r>
            <a:r>
              <a:rPr lang="en-US" altLang="zh-TW" dirty="0" err="1"/>
              <a:t>Heldlund</a:t>
            </a:r>
            <a:r>
              <a:rPr lang="en-US" altLang="zh-TW" dirty="0"/>
              <a:t>, Simpson and Mayhew, 2005)</a:t>
            </a:r>
          </a:p>
          <a:p>
            <a:pPr marL="502920" indent="-457200" algn="just">
              <a:buFont typeface="+mj-lt"/>
              <a:buAutoNum type="arabicPeriod"/>
            </a:pPr>
            <a:r>
              <a:rPr lang="zh-TW" altLang="en-US" dirty="0"/>
              <a:t>由車輛內部或外部的所發出的某些事物、活動、物體或人強迫將駕駛者注意力轉移到那些事物上。</a:t>
            </a:r>
            <a:r>
              <a:rPr lang="en-US" altLang="zh-TW" dirty="0"/>
              <a:t>(</a:t>
            </a:r>
            <a:r>
              <a:rPr lang="en-US" altLang="zh-TW" dirty="0" err="1"/>
              <a:t>Basacik</a:t>
            </a:r>
            <a:r>
              <a:rPr lang="en-US" altLang="zh-TW" dirty="0"/>
              <a:t> &amp; Stevens, 2008)</a:t>
            </a:r>
          </a:p>
          <a:p>
            <a:pPr marL="502920" indent="-457200" algn="just">
              <a:buFont typeface="+mj-lt"/>
              <a:buAutoNum type="arabicPeriod"/>
            </a:pPr>
            <a:r>
              <a:rPr lang="zh-TW" altLang="en-US" dirty="0"/>
              <a:t>將注意力從對安全至關重要的活動上轉移道競爭活動中使駕駛者分心。</a:t>
            </a:r>
            <a:r>
              <a:rPr lang="en-US" altLang="zh-TW" dirty="0"/>
              <a:t>(Lee, Young &amp; Regan, 2008)</a:t>
            </a:r>
          </a:p>
          <a:p>
            <a:pPr marL="502920" indent="-457200" algn="just">
              <a:buFont typeface="+mj-lt"/>
              <a:buAutoNum type="arabicPeriod"/>
            </a:pPr>
            <a:endParaRPr lang="en-US" altLang="zh-TW" dirty="0"/>
          </a:p>
          <a:p>
            <a:pPr algn="just"/>
            <a:endParaRPr lang="zh-TW" altLang="en-US" dirty="0"/>
          </a:p>
        </p:txBody>
      </p:sp>
    </p:spTree>
    <p:extLst>
      <p:ext uri="{BB962C8B-B14F-4D97-AF65-F5344CB8AC3E}">
        <p14:creationId xmlns:p14="http://schemas.microsoft.com/office/powerpoint/2010/main" val="301591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id="{8168E8CB-6B6C-4674-BC02-6AE4BF2A8629}"/>
              </a:ext>
            </a:extLst>
          </p:cNvPr>
          <p:cNvSpPr>
            <a:spLocks noGrp="1"/>
          </p:cNvSpPr>
          <p:nvPr>
            <p:ph type="title"/>
          </p:nvPr>
        </p:nvSpPr>
        <p:spPr/>
        <p:txBody>
          <a:bodyPr/>
          <a:lstStyle/>
          <a:p>
            <a:r>
              <a:rPr lang="zh-TW" altLang="en-US" dirty="0"/>
              <a:t>分心的三種類型</a:t>
            </a:r>
          </a:p>
        </p:txBody>
      </p:sp>
      <p:sp>
        <p:nvSpPr>
          <p:cNvPr id="5" name="內容版面配置區 4">
            <a:extLst>
              <a:ext uri="{FF2B5EF4-FFF2-40B4-BE49-F238E27FC236}">
                <a16:creationId xmlns:a16="http://schemas.microsoft.com/office/drawing/2014/main" id="{C4485BFA-2DC5-4E87-9513-03B123544DB4}"/>
              </a:ext>
            </a:extLst>
          </p:cNvPr>
          <p:cNvSpPr>
            <a:spLocks noGrp="1"/>
          </p:cNvSpPr>
          <p:nvPr>
            <p:ph idx="1"/>
          </p:nvPr>
        </p:nvSpPr>
        <p:spPr/>
        <p:txBody>
          <a:bodyPr/>
          <a:lstStyle/>
          <a:p>
            <a:pPr marL="502920" indent="-457200">
              <a:buFont typeface="+mj-lt"/>
              <a:buAutoNum type="arabicPeriod"/>
            </a:pPr>
            <a:r>
              <a:rPr lang="zh-TW" altLang="en-US" dirty="0"/>
              <a:t>視覺分心</a:t>
            </a:r>
            <a:endParaRPr lang="en-US" altLang="zh-TW" dirty="0"/>
          </a:p>
          <a:p>
            <a:r>
              <a:rPr lang="zh-TW" altLang="en-US" dirty="0"/>
              <a:t>駕駛者將視線移開前方道路已獲得訊息或操控某些設備。</a:t>
            </a:r>
            <a:endParaRPr lang="en-US" altLang="zh-TW" dirty="0"/>
          </a:p>
          <a:p>
            <a:pPr marL="502920" indent="-457200">
              <a:buFont typeface="+mj-lt"/>
              <a:buAutoNum type="arabicPeriod" startAt="2"/>
            </a:pPr>
            <a:r>
              <a:rPr lang="zh-TW" altLang="en-US" dirty="0"/>
              <a:t>手動分心</a:t>
            </a:r>
            <a:endParaRPr lang="en-US" altLang="zh-TW" dirty="0"/>
          </a:p>
          <a:p>
            <a:r>
              <a:rPr lang="zh-TW" altLang="en-US" dirty="0"/>
              <a:t>駕駛者將手移開方向盤。</a:t>
            </a:r>
            <a:endParaRPr lang="en-US" altLang="zh-TW" dirty="0"/>
          </a:p>
          <a:p>
            <a:pPr marL="502920" indent="-457200">
              <a:buFont typeface="+mj-lt"/>
              <a:buAutoNum type="arabicPeriod" startAt="3"/>
            </a:pPr>
            <a:r>
              <a:rPr lang="zh-TW" altLang="en-US" dirty="0"/>
              <a:t>認知分心</a:t>
            </a:r>
            <a:endParaRPr lang="en-US" altLang="zh-TW" dirty="0"/>
          </a:p>
          <a:p>
            <a:r>
              <a:rPr lang="zh-TW" altLang="en-US" dirty="0"/>
              <a:t>駕駛者的思想離開前方道路，該分心涉及對駕駛以外的其他事務的思考。</a:t>
            </a:r>
            <a:endParaRPr lang="en-US" altLang="zh-TW" dirty="0"/>
          </a:p>
          <a:p>
            <a:pPr marL="45720" indent="0" algn="r">
              <a:buNone/>
            </a:pPr>
            <a:r>
              <a:rPr lang="en-US" altLang="zh-TW" dirty="0"/>
              <a:t>NHTSA(2010)</a:t>
            </a:r>
          </a:p>
          <a:p>
            <a:endParaRPr lang="en-US" altLang="zh-TW" dirty="0"/>
          </a:p>
          <a:p>
            <a:pPr marL="45720" indent="0">
              <a:buNone/>
            </a:pPr>
            <a:endParaRPr lang="zh-TW" altLang="en-US" dirty="0"/>
          </a:p>
        </p:txBody>
      </p:sp>
    </p:spTree>
    <p:extLst>
      <p:ext uri="{BB962C8B-B14F-4D97-AF65-F5344CB8AC3E}">
        <p14:creationId xmlns:p14="http://schemas.microsoft.com/office/powerpoint/2010/main" val="2029218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F9F016C-D53F-4E22-B733-268DB4882AA0}"/>
              </a:ext>
            </a:extLst>
          </p:cNvPr>
          <p:cNvSpPr>
            <a:spLocks noGrp="1"/>
          </p:cNvSpPr>
          <p:nvPr>
            <p:ph type="title"/>
          </p:nvPr>
        </p:nvSpPr>
        <p:spPr/>
        <p:txBody>
          <a:bodyPr/>
          <a:lstStyle/>
          <a:p>
            <a:r>
              <a:rPr lang="zh-TW" altLang="en-US" dirty="0"/>
              <a:t>分心的來源和類型</a:t>
            </a:r>
          </a:p>
        </p:txBody>
      </p:sp>
      <p:sp>
        <p:nvSpPr>
          <p:cNvPr id="3" name="內容版面配置區 2">
            <a:extLst>
              <a:ext uri="{FF2B5EF4-FFF2-40B4-BE49-F238E27FC236}">
                <a16:creationId xmlns:a16="http://schemas.microsoft.com/office/drawing/2014/main" id="{0E0C6C46-3528-4B44-8AF1-166999EB3905}"/>
              </a:ext>
            </a:extLst>
          </p:cNvPr>
          <p:cNvSpPr>
            <a:spLocks noGrp="1"/>
          </p:cNvSpPr>
          <p:nvPr>
            <p:ph idx="1"/>
          </p:nvPr>
        </p:nvSpPr>
        <p:spPr/>
        <p:txBody>
          <a:bodyPr/>
          <a:lstStyle/>
          <a:p>
            <a:r>
              <a:rPr lang="zh-TW" altLang="en-US" dirty="0"/>
              <a:t>視覺分心：將注意力轉移到我們看到的事物上。</a:t>
            </a:r>
            <a:endParaRPr lang="en-US" altLang="zh-TW" dirty="0"/>
          </a:p>
          <a:p>
            <a:r>
              <a:rPr lang="zh-TW" altLang="en-US" dirty="0"/>
              <a:t>聽覺分心：將注意力轉移到我們聽到的事情上。</a:t>
            </a:r>
            <a:endParaRPr lang="en-US" altLang="zh-TW" dirty="0"/>
          </a:p>
          <a:p>
            <a:r>
              <a:rPr lang="zh-TW" altLang="en-US" dirty="0"/>
              <a:t>嗅覺分心：將注意力轉移到我們聞道的東西上。</a:t>
            </a:r>
            <a:endParaRPr lang="en-US" altLang="zh-TW" dirty="0"/>
          </a:p>
          <a:p>
            <a:r>
              <a:rPr lang="zh-TW" altLang="en-US" dirty="0"/>
              <a:t>味覺分心：將注意力轉移到我們嚐到的東西上。</a:t>
            </a:r>
            <a:endParaRPr lang="en-US" altLang="zh-TW" dirty="0"/>
          </a:p>
          <a:p>
            <a:r>
              <a:rPr lang="zh-TW" altLang="en-US" dirty="0"/>
              <a:t>觸覺分心：將注意力轉移到我們摸到的東西上。</a:t>
            </a:r>
            <a:endParaRPr lang="en-US" altLang="zh-TW" dirty="0"/>
          </a:p>
          <a:p>
            <a:r>
              <a:rPr lang="zh-TW" altLang="en-US" dirty="0"/>
              <a:t>認知分心：將注意力轉移到我們思考的事務上。</a:t>
            </a:r>
            <a:endParaRPr lang="en-US" altLang="zh-TW" dirty="0"/>
          </a:p>
          <a:p>
            <a:pPr marL="45720" indent="0" algn="r">
              <a:buNone/>
            </a:pPr>
            <a:r>
              <a:rPr lang="en-US" altLang="zh-TW" dirty="0"/>
              <a:t>Regan(2010)</a:t>
            </a:r>
            <a:endParaRPr lang="zh-TW" altLang="en-US" dirty="0"/>
          </a:p>
        </p:txBody>
      </p:sp>
    </p:spTree>
    <p:extLst>
      <p:ext uri="{BB962C8B-B14F-4D97-AF65-F5344CB8AC3E}">
        <p14:creationId xmlns:p14="http://schemas.microsoft.com/office/powerpoint/2010/main" val="760175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822202-F11B-4F59-8C6F-A71A7F3FDCC4}"/>
              </a:ext>
            </a:extLst>
          </p:cNvPr>
          <p:cNvSpPr>
            <a:spLocks noGrp="1"/>
          </p:cNvSpPr>
          <p:nvPr>
            <p:ph type="title"/>
          </p:nvPr>
        </p:nvSpPr>
        <p:spPr/>
        <p:txBody>
          <a:bodyPr/>
          <a:lstStyle/>
          <a:p>
            <a:r>
              <a:rPr lang="zh-TW" altLang="en-US" dirty="0"/>
              <a:t>分心的來源和類型</a:t>
            </a:r>
          </a:p>
        </p:txBody>
      </p:sp>
      <p:sp>
        <p:nvSpPr>
          <p:cNvPr id="3" name="內容版面配置區 2">
            <a:extLst>
              <a:ext uri="{FF2B5EF4-FFF2-40B4-BE49-F238E27FC236}">
                <a16:creationId xmlns:a16="http://schemas.microsoft.com/office/drawing/2014/main" id="{9D7CDADF-CFC7-4135-9172-108E72484E8F}"/>
              </a:ext>
            </a:extLst>
          </p:cNvPr>
          <p:cNvSpPr>
            <a:spLocks noGrp="1"/>
          </p:cNvSpPr>
          <p:nvPr>
            <p:ph idx="1"/>
          </p:nvPr>
        </p:nvSpPr>
        <p:spPr/>
        <p:txBody>
          <a:bodyPr/>
          <a:lstStyle/>
          <a:p>
            <a:r>
              <a:rPr lang="zh-TW" altLang="en-US" dirty="0"/>
              <a:t>物件，例：手機、廣告、廣告牌。</a:t>
            </a:r>
            <a:endParaRPr lang="en-US" altLang="zh-TW" dirty="0"/>
          </a:p>
          <a:p>
            <a:r>
              <a:rPr lang="zh-TW" altLang="en-US" dirty="0"/>
              <a:t>事件：墜機現場、閃電。</a:t>
            </a:r>
            <a:endParaRPr lang="en-US" altLang="zh-TW" dirty="0"/>
          </a:p>
          <a:p>
            <a:r>
              <a:rPr lang="zh-TW" altLang="en-US" dirty="0"/>
              <a:t>乘客</a:t>
            </a:r>
            <a:endParaRPr lang="en-US" altLang="zh-TW" dirty="0"/>
          </a:p>
          <a:p>
            <a:r>
              <a:rPr lang="zh-TW" altLang="en-US" dirty="0"/>
              <a:t>其他道路使用者：騎自行車的人、行人、其他車輛。</a:t>
            </a:r>
            <a:endParaRPr lang="en-US" altLang="zh-TW" dirty="0"/>
          </a:p>
          <a:p>
            <a:r>
              <a:rPr lang="zh-TW" altLang="en-US" dirty="0"/>
              <a:t>動物</a:t>
            </a:r>
            <a:endParaRPr lang="en-US" altLang="zh-TW" dirty="0"/>
          </a:p>
          <a:p>
            <a:r>
              <a:rPr lang="zh-TW" altLang="en-US" dirty="0"/>
              <a:t>內部刺激：打噴嚏、咳嗽、引發其他思想。</a:t>
            </a:r>
            <a:endParaRPr lang="en-US" altLang="zh-TW" dirty="0"/>
          </a:p>
          <a:p>
            <a:pPr marL="45720" indent="0" algn="r">
              <a:buNone/>
            </a:pPr>
            <a:r>
              <a:rPr lang="en-US" altLang="zh-TW" dirty="0"/>
              <a:t>(Lee, Young, Regan &amp; Gordon, 2008)</a:t>
            </a:r>
          </a:p>
          <a:p>
            <a:endParaRPr lang="zh-TW" altLang="en-US" dirty="0"/>
          </a:p>
        </p:txBody>
      </p:sp>
    </p:spTree>
    <p:extLst>
      <p:ext uri="{BB962C8B-B14F-4D97-AF65-F5344CB8AC3E}">
        <p14:creationId xmlns:p14="http://schemas.microsoft.com/office/powerpoint/2010/main" val="3736116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294E228-5BB3-4404-BC7F-B998B5EA7438}"/>
              </a:ext>
            </a:extLst>
          </p:cNvPr>
          <p:cNvSpPr>
            <a:spLocks noGrp="1"/>
          </p:cNvSpPr>
          <p:nvPr>
            <p:ph type="title"/>
          </p:nvPr>
        </p:nvSpPr>
        <p:spPr/>
        <p:txBody>
          <a:bodyPr/>
          <a:lstStyle/>
          <a:p>
            <a:r>
              <a:rPr lang="en-US" altLang="zh-TW" b="1" dirty="0"/>
              <a:t>Introduction</a:t>
            </a:r>
            <a:endParaRPr lang="zh-TW" altLang="en-US" b="1" dirty="0"/>
          </a:p>
        </p:txBody>
      </p:sp>
      <p:sp>
        <p:nvSpPr>
          <p:cNvPr id="3" name="內容版面配置區 2">
            <a:extLst>
              <a:ext uri="{FF2B5EF4-FFF2-40B4-BE49-F238E27FC236}">
                <a16:creationId xmlns:a16="http://schemas.microsoft.com/office/drawing/2014/main" id="{D8495249-CEB9-4BF7-832E-066B9EB620B2}"/>
              </a:ext>
            </a:extLst>
          </p:cNvPr>
          <p:cNvSpPr>
            <a:spLocks noGrp="1"/>
          </p:cNvSpPr>
          <p:nvPr>
            <p:ph idx="1"/>
          </p:nvPr>
        </p:nvSpPr>
        <p:spPr/>
        <p:txBody>
          <a:bodyPr/>
          <a:lstStyle/>
          <a:p>
            <a:r>
              <a:rPr lang="zh-TW" altLang="en-US" dirty="0"/>
              <a:t>長期以來，想睡覺跟疲倦一直被認為是卡車司機發生車禍碰撞的危險因素，他們往往需要長時間的工作，容易睡眠不足，但當他們缺乏睡眠時，她們將注意力集中在道路上，她們很少注意到路周圍的環境，警惕性也降低。一篇報告中顯示，</a:t>
            </a:r>
            <a:r>
              <a:rPr lang="en-US" altLang="zh-TW" dirty="0"/>
              <a:t>2001</a:t>
            </a:r>
            <a:r>
              <a:rPr lang="zh-TW" altLang="en-US" dirty="0"/>
              <a:t>年美國有</a:t>
            </a:r>
            <a:r>
              <a:rPr lang="en-US" altLang="zh-TW" dirty="0"/>
              <a:t>1.4%</a:t>
            </a:r>
            <a:r>
              <a:rPr lang="zh-TW" altLang="en-US" dirty="0"/>
              <a:t>因疲勞及</a:t>
            </a:r>
            <a:r>
              <a:rPr lang="en-US" altLang="zh-TW" dirty="0"/>
              <a:t>5.1%</a:t>
            </a:r>
            <a:r>
              <a:rPr lang="zh-TW" altLang="en-US" dirty="0"/>
              <a:t>注意力不集中等相關因素而造成致命事故。</a:t>
            </a:r>
            <a:r>
              <a:rPr lang="en-US" altLang="zh-TW" dirty="0"/>
              <a:t>(Federal Motor Carrier Safety Administration[FMCSA], 2003)</a:t>
            </a:r>
          </a:p>
        </p:txBody>
      </p:sp>
    </p:spTree>
    <p:extLst>
      <p:ext uri="{BB962C8B-B14F-4D97-AF65-F5344CB8AC3E}">
        <p14:creationId xmlns:p14="http://schemas.microsoft.com/office/powerpoint/2010/main" val="3066410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9CB2E68-85CA-4E7C-83E6-D6E46E5BCD89}"/>
              </a:ext>
            </a:extLst>
          </p:cNvPr>
          <p:cNvSpPr>
            <a:spLocks noGrp="1"/>
          </p:cNvSpPr>
          <p:nvPr>
            <p:ph type="title"/>
          </p:nvPr>
        </p:nvSpPr>
        <p:spPr/>
        <p:txBody>
          <a:bodyPr/>
          <a:lstStyle/>
          <a:p>
            <a:r>
              <a:rPr lang="en-US" altLang="zh-TW" b="1" dirty="0"/>
              <a:t>Introduction</a:t>
            </a:r>
            <a:endParaRPr lang="zh-TW" altLang="en-US" dirty="0"/>
          </a:p>
        </p:txBody>
      </p:sp>
      <p:sp>
        <p:nvSpPr>
          <p:cNvPr id="3" name="內容版面配置區 2">
            <a:extLst>
              <a:ext uri="{FF2B5EF4-FFF2-40B4-BE49-F238E27FC236}">
                <a16:creationId xmlns:a16="http://schemas.microsoft.com/office/drawing/2014/main" id="{FC1FE84F-ED0A-444B-A8DF-498D6755AB5B}"/>
              </a:ext>
            </a:extLst>
          </p:cNvPr>
          <p:cNvSpPr>
            <a:spLocks noGrp="1"/>
          </p:cNvSpPr>
          <p:nvPr>
            <p:ph idx="1"/>
          </p:nvPr>
        </p:nvSpPr>
        <p:spPr/>
        <p:txBody>
          <a:bodyPr/>
          <a:lstStyle/>
          <a:p>
            <a:r>
              <a:rPr lang="zh-TW" altLang="en-US" dirty="0"/>
              <a:t>肯塔基州針對職業性與非職業性機動車碰撞</a:t>
            </a:r>
            <a:r>
              <a:rPr lang="en-US" altLang="zh-TW" dirty="0"/>
              <a:t>(motor vehicle </a:t>
            </a:r>
            <a:r>
              <a:rPr lang="en-US" altLang="zh-TW" dirty="0" err="1"/>
              <a:t>collision,MVC</a:t>
            </a:r>
            <a:r>
              <a:rPr lang="en-US" altLang="zh-TW" dirty="0"/>
              <a:t>)</a:t>
            </a:r>
            <a:r>
              <a:rPr lang="zh-TW" altLang="en-US" dirty="0"/>
              <a:t>的因素進行研究，研究表明疲勞和注意力不集中</a:t>
            </a:r>
            <a:r>
              <a:rPr lang="en-US" altLang="zh-TW" dirty="0"/>
              <a:t>/</a:t>
            </a:r>
            <a:r>
              <a:rPr lang="zh-TW" altLang="en-US" dirty="0"/>
              <a:t>分心是造成職業性機動車發生死亡車禍的主要人為因素，而不安全的速度和酒精則是非職業性機動車的主要因素。</a:t>
            </a:r>
            <a:r>
              <a:rPr lang="en-US" altLang="zh-TW" dirty="0"/>
              <a:t>(Bunn and </a:t>
            </a:r>
            <a:r>
              <a:rPr lang="en-US" altLang="zh-TW" dirty="0" err="1"/>
              <a:t>Struttmann</a:t>
            </a:r>
            <a:r>
              <a:rPr lang="en-US" altLang="zh-TW" dirty="0"/>
              <a:t>, 2003)</a:t>
            </a:r>
          </a:p>
          <a:p>
            <a:pPr marL="45720" indent="0">
              <a:buNone/>
            </a:pPr>
            <a:r>
              <a:rPr lang="en-US" altLang="zh-TW" dirty="0">
                <a:sym typeface="Wingdings" panose="05000000000000000000" pitchFamily="2" charset="2"/>
              </a:rPr>
              <a:t></a:t>
            </a:r>
            <a:r>
              <a:rPr lang="zh-TW" altLang="en-US" dirty="0"/>
              <a:t>進行病例對照研究，以確定卡塔基州的</a:t>
            </a:r>
            <a:r>
              <a:rPr lang="en-US" altLang="zh-TW" dirty="0"/>
              <a:t>MVC</a:t>
            </a:r>
            <a:r>
              <a:rPr lang="zh-TW" altLang="en-US" dirty="0"/>
              <a:t>發生致命碰撞的可能性是否因為以下兩點而增加：</a:t>
            </a:r>
            <a:r>
              <a:rPr lang="en-US" altLang="zh-TW" dirty="0"/>
              <a:t>(1)</a:t>
            </a:r>
            <a:r>
              <a:rPr lang="zh-TW" altLang="en-US" dirty="0"/>
              <a:t>想睡覺或疲勞 </a:t>
            </a:r>
            <a:r>
              <a:rPr lang="en-US" altLang="zh-TW" dirty="0"/>
              <a:t>(2)</a:t>
            </a:r>
            <a:r>
              <a:rPr lang="zh-TW" altLang="en-US" dirty="0"/>
              <a:t>注意力不集中</a:t>
            </a:r>
            <a:r>
              <a:rPr lang="en-US" altLang="zh-TW" dirty="0"/>
              <a:t>/</a:t>
            </a:r>
            <a:r>
              <a:rPr lang="zh-TW" altLang="en-US" dirty="0"/>
              <a:t>分心</a:t>
            </a:r>
            <a:endParaRPr lang="en-US" altLang="zh-TW" dirty="0"/>
          </a:p>
          <a:p>
            <a:endParaRPr lang="zh-TW" altLang="en-US" dirty="0"/>
          </a:p>
        </p:txBody>
      </p:sp>
    </p:spTree>
    <p:extLst>
      <p:ext uri="{BB962C8B-B14F-4D97-AF65-F5344CB8AC3E}">
        <p14:creationId xmlns:p14="http://schemas.microsoft.com/office/powerpoint/2010/main" val="3654164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7A55A86-2BD8-4729-B3FE-C94C4D2A0480}"/>
              </a:ext>
            </a:extLst>
          </p:cNvPr>
          <p:cNvSpPr>
            <a:spLocks noGrp="1"/>
          </p:cNvSpPr>
          <p:nvPr>
            <p:ph type="title"/>
          </p:nvPr>
        </p:nvSpPr>
        <p:spPr/>
        <p:txBody>
          <a:bodyPr/>
          <a:lstStyle/>
          <a:p>
            <a:r>
              <a:rPr lang="en-US" altLang="zh-TW" b="1" dirty="0"/>
              <a:t>Method</a:t>
            </a:r>
            <a:endParaRPr lang="zh-TW" altLang="en-US" b="1" dirty="0"/>
          </a:p>
        </p:txBody>
      </p:sp>
      <p:sp>
        <p:nvSpPr>
          <p:cNvPr id="3" name="內容版面配置區 2">
            <a:extLst>
              <a:ext uri="{FF2B5EF4-FFF2-40B4-BE49-F238E27FC236}">
                <a16:creationId xmlns:a16="http://schemas.microsoft.com/office/drawing/2014/main" id="{A5547742-F1AE-4E6A-BC3A-F490D2B57E08}"/>
              </a:ext>
            </a:extLst>
          </p:cNvPr>
          <p:cNvSpPr>
            <a:spLocks noGrp="1"/>
          </p:cNvSpPr>
          <p:nvPr>
            <p:ph idx="1"/>
          </p:nvPr>
        </p:nvSpPr>
        <p:spPr/>
        <p:txBody>
          <a:bodyPr/>
          <a:lstStyle/>
          <a:p>
            <a:r>
              <a:rPr lang="zh-TW" altLang="en-US" dirty="0"/>
              <a:t>從卡塔基州州警察局</a:t>
            </a:r>
            <a:r>
              <a:rPr lang="en-US" altLang="zh-TW" dirty="0"/>
              <a:t>1998-2002</a:t>
            </a:r>
            <a:r>
              <a:rPr lang="zh-TW" altLang="en-US" dirty="0"/>
              <a:t>年的為了更安全的公路碰撞報告分析</a:t>
            </a:r>
            <a:r>
              <a:rPr lang="en-US" altLang="zh-TW" dirty="0"/>
              <a:t>(Collision</a:t>
            </a:r>
            <a:r>
              <a:rPr lang="zh-TW" altLang="en-US" dirty="0"/>
              <a:t> </a:t>
            </a:r>
            <a:r>
              <a:rPr lang="en-US" altLang="zh-TW" dirty="0"/>
              <a:t>Report Analysis for Safer Highways, CRASH)</a:t>
            </a:r>
            <a:r>
              <a:rPr lang="zh-TW" altLang="en-US" dirty="0"/>
              <a:t>中取得</a:t>
            </a:r>
            <a:r>
              <a:rPr lang="en-US" altLang="zh-TW" dirty="0"/>
              <a:t>1998/1/1~2002/12/31</a:t>
            </a:r>
            <a:r>
              <a:rPr lang="zh-TW" altLang="en-US" dirty="0"/>
              <a:t>期間因商用汽車碰撞</a:t>
            </a:r>
            <a:r>
              <a:rPr lang="en-US" altLang="zh-TW" dirty="0"/>
              <a:t>(commercial motor vehicle collision, CVC)</a:t>
            </a:r>
            <a:r>
              <a:rPr lang="zh-TW" altLang="en-US" dirty="0"/>
              <a:t>而造成的死亡和傷害數據。</a:t>
            </a:r>
            <a:endParaRPr lang="en-US" altLang="zh-TW" dirty="0"/>
          </a:p>
          <a:p>
            <a:r>
              <a:rPr lang="zh-TW" altLang="en-US" dirty="0"/>
              <a:t>數據：車輛類型、人員類型、致命及其他傷害類型</a:t>
            </a:r>
            <a:r>
              <a:rPr lang="en-US" altLang="zh-TW" dirty="0"/>
              <a:t>(</a:t>
            </a:r>
            <a:r>
              <a:rPr lang="zh-TW" altLang="en-US" dirty="0"/>
              <a:t>對照組</a:t>
            </a:r>
            <a:r>
              <a:rPr lang="en-US" altLang="zh-TW" dirty="0"/>
              <a:t>)</a:t>
            </a:r>
          </a:p>
          <a:p>
            <a:r>
              <a:rPr lang="en-US" altLang="zh-TW" dirty="0"/>
              <a:t>68</a:t>
            </a:r>
            <a:r>
              <a:rPr lang="zh-TW" altLang="en-US" dirty="0"/>
              <a:t>個死於致命</a:t>
            </a:r>
            <a:r>
              <a:rPr lang="en-US" altLang="zh-TW" dirty="0"/>
              <a:t>CVC</a:t>
            </a:r>
            <a:r>
              <a:rPr lang="zh-TW" altLang="en-US" dirty="0"/>
              <a:t>的商用汽車駕駛者案例，和</a:t>
            </a:r>
            <a:r>
              <a:rPr lang="en-US" altLang="zh-TW" dirty="0"/>
              <a:t>271</a:t>
            </a:r>
            <a:r>
              <a:rPr lang="zh-TW" altLang="en-US" dirty="0"/>
              <a:t>個非致命</a:t>
            </a:r>
            <a:r>
              <a:rPr lang="en-US" altLang="zh-TW" dirty="0"/>
              <a:t>CVC</a:t>
            </a:r>
            <a:r>
              <a:rPr lang="zh-TW" altLang="en-US" dirty="0"/>
              <a:t>倖存下來的商用汽車駕駛者</a:t>
            </a:r>
            <a:r>
              <a:rPr lang="en-US" altLang="zh-TW" dirty="0"/>
              <a:t>(</a:t>
            </a:r>
            <a:r>
              <a:rPr lang="zh-TW" altLang="en-US" dirty="0"/>
              <a:t>對照組</a:t>
            </a:r>
            <a:r>
              <a:rPr lang="en-US" altLang="zh-TW" dirty="0"/>
              <a:t>)</a:t>
            </a:r>
          </a:p>
          <a:p>
            <a:r>
              <a:rPr lang="zh-TW" altLang="en-US" dirty="0"/>
              <a:t>在致命的案例中，有</a:t>
            </a:r>
            <a:r>
              <a:rPr lang="en-US" altLang="zh-TW" dirty="0"/>
              <a:t>6</a:t>
            </a:r>
            <a:r>
              <a:rPr lang="zh-TW" altLang="en-US" dirty="0"/>
              <a:t>個想睡覺</a:t>
            </a:r>
            <a:r>
              <a:rPr lang="en-US" altLang="zh-TW" dirty="0"/>
              <a:t>2</a:t>
            </a:r>
            <a:r>
              <a:rPr lang="zh-TW" altLang="en-US" dirty="0"/>
              <a:t>個疲勞的案例，而對造組中，有</a:t>
            </a:r>
            <a:r>
              <a:rPr lang="en-US" altLang="zh-TW" dirty="0"/>
              <a:t>10</a:t>
            </a:r>
            <a:r>
              <a:rPr lang="zh-TW" altLang="en-US" dirty="0"/>
              <a:t>個想睡覺</a:t>
            </a:r>
            <a:r>
              <a:rPr lang="en-US" altLang="zh-TW" dirty="0"/>
              <a:t>1</a:t>
            </a:r>
            <a:r>
              <a:rPr lang="zh-TW" altLang="en-US" dirty="0"/>
              <a:t>個疲勞的案例，因想睡覺和疲勞的案例較少，故在研究中合併。</a:t>
            </a:r>
            <a:endParaRPr lang="en-US" altLang="zh-TW" dirty="0"/>
          </a:p>
        </p:txBody>
      </p:sp>
    </p:spTree>
    <p:extLst>
      <p:ext uri="{BB962C8B-B14F-4D97-AF65-F5344CB8AC3E}">
        <p14:creationId xmlns:p14="http://schemas.microsoft.com/office/powerpoint/2010/main" val="1481063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E121A6-E865-45DC-9E8A-82268E1EF17B}"/>
              </a:ext>
            </a:extLst>
          </p:cNvPr>
          <p:cNvSpPr>
            <a:spLocks noGrp="1"/>
          </p:cNvSpPr>
          <p:nvPr>
            <p:ph type="title"/>
          </p:nvPr>
        </p:nvSpPr>
        <p:spPr/>
        <p:txBody>
          <a:bodyPr/>
          <a:lstStyle/>
          <a:p>
            <a:r>
              <a:rPr lang="en-US" altLang="zh-TW" b="1" dirty="0"/>
              <a:t>Method</a:t>
            </a:r>
            <a:endParaRPr lang="zh-TW" altLang="en-US" b="1" dirty="0"/>
          </a:p>
        </p:txBody>
      </p:sp>
      <p:sp>
        <p:nvSpPr>
          <p:cNvPr id="3" name="內容版面配置區 2">
            <a:extLst>
              <a:ext uri="{FF2B5EF4-FFF2-40B4-BE49-F238E27FC236}">
                <a16:creationId xmlns:a16="http://schemas.microsoft.com/office/drawing/2014/main" id="{E8A19BCB-56B1-4792-84D2-7A0E6A2DEDC3}"/>
              </a:ext>
            </a:extLst>
          </p:cNvPr>
          <p:cNvSpPr>
            <a:spLocks noGrp="1"/>
          </p:cNvSpPr>
          <p:nvPr>
            <p:ph idx="1"/>
          </p:nvPr>
        </p:nvSpPr>
        <p:spPr/>
        <p:txBody>
          <a:bodyPr/>
          <a:lstStyle/>
          <a:p>
            <a:r>
              <a:rPr lang="zh-TW" altLang="en-US" dirty="0"/>
              <a:t>變量：年齡、人為因素、安全帶使用情況、道路情況、道路表面、道路特徵、速度限制、碰撞前的車輛動作、光照條件、一天中的時間</a:t>
            </a:r>
            <a:endParaRPr lang="en-US" altLang="zh-TW" dirty="0"/>
          </a:p>
          <a:p>
            <a:r>
              <a:rPr lang="zh-TW" altLang="en-US" dirty="0"/>
              <a:t>年齡：</a:t>
            </a:r>
            <a:r>
              <a:rPr lang="en-US" altLang="zh-TW" dirty="0"/>
              <a:t>32</a:t>
            </a:r>
            <a:r>
              <a:rPr lang="zh-TW" altLang="en-US" dirty="0"/>
              <a:t>歲以下；</a:t>
            </a:r>
            <a:r>
              <a:rPr lang="en-US" altLang="zh-TW" dirty="0"/>
              <a:t>33~39</a:t>
            </a:r>
            <a:r>
              <a:rPr lang="zh-TW" altLang="en-US" dirty="0"/>
              <a:t>歲；</a:t>
            </a:r>
            <a:r>
              <a:rPr lang="en-US" altLang="zh-TW" dirty="0"/>
              <a:t>40~50</a:t>
            </a:r>
            <a:r>
              <a:rPr lang="zh-TW" altLang="en-US" dirty="0"/>
              <a:t>歲；</a:t>
            </a:r>
            <a:r>
              <a:rPr lang="en-US" altLang="zh-TW" dirty="0"/>
              <a:t>50</a:t>
            </a:r>
            <a:r>
              <a:rPr lang="zh-TW" altLang="en-US" dirty="0"/>
              <a:t>歲以上</a:t>
            </a:r>
            <a:endParaRPr lang="en-US" altLang="zh-TW" dirty="0"/>
          </a:p>
          <a:p>
            <a:r>
              <a:rPr lang="zh-TW" altLang="en-US" dirty="0"/>
              <a:t>人為因素：想睡覺</a:t>
            </a:r>
            <a:r>
              <a:rPr lang="en-US" altLang="zh-TW" dirty="0"/>
              <a:t>/</a:t>
            </a:r>
            <a:r>
              <a:rPr lang="zh-TW" altLang="en-US" dirty="0"/>
              <a:t>疲勞；注意力不集中</a:t>
            </a:r>
            <a:r>
              <a:rPr lang="en-US" altLang="zh-TW" dirty="0"/>
              <a:t>/</a:t>
            </a:r>
            <a:r>
              <a:rPr lang="zh-TW" altLang="en-US" dirty="0"/>
              <a:t>分心；沒有適當的控制；其他未發現</a:t>
            </a:r>
            <a:endParaRPr lang="en-US" altLang="zh-TW" dirty="0"/>
          </a:p>
          <a:p>
            <a:r>
              <a:rPr lang="zh-TW" altLang="en-US" dirty="0"/>
              <a:t>安全帶：未繫安全帶；有繫安全帶</a:t>
            </a:r>
            <a:endParaRPr lang="en-US" altLang="zh-TW" dirty="0"/>
          </a:p>
          <a:p>
            <a:r>
              <a:rPr lang="zh-TW" altLang="en-US" dirty="0"/>
              <a:t>速度限制：</a:t>
            </a:r>
            <a:r>
              <a:rPr lang="en-US" altLang="zh-TW" dirty="0"/>
              <a:t>&lt;55</a:t>
            </a:r>
            <a:r>
              <a:rPr lang="zh-TW" altLang="en-US" dirty="0"/>
              <a:t>英里</a:t>
            </a:r>
            <a:r>
              <a:rPr lang="en-US" altLang="zh-TW" dirty="0"/>
              <a:t>/</a:t>
            </a:r>
            <a:r>
              <a:rPr lang="zh-TW" altLang="en-US" dirty="0"/>
              <a:t>小時；</a:t>
            </a:r>
            <a:r>
              <a:rPr lang="en-US" altLang="zh-TW" dirty="0"/>
              <a:t>55</a:t>
            </a:r>
            <a:r>
              <a:rPr lang="zh-TW" altLang="en-US" dirty="0"/>
              <a:t>或</a:t>
            </a:r>
            <a:r>
              <a:rPr lang="en-US" altLang="zh-TW" dirty="0"/>
              <a:t>60</a:t>
            </a:r>
            <a:r>
              <a:rPr lang="zh-TW" altLang="en-US" dirty="0"/>
              <a:t>英里</a:t>
            </a:r>
            <a:r>
              <a:rPr lang="en-US" altLang="zh-TW" dirty="0"/>
              <a:t>/</a:t>
            </a:r>
            <a:r>
              <a:rPr lang="zh-TW" altLang="en-US" dirty="0"/>
              <a:t>小時；</a:t>
            </a:r>
            <a:r>
              <a:rPr lang="en-US" altLang="zh-TW" dirty="0"/>
              <a:t>&gt;65</a:t>
            </a:r>
            <a:r>
              <a:rPr lang="zh-TW" altLang="en-US" dirty="0"/>
              <a:t>英里</a:t>
            </a:r>
            <a:r>
              <a:rPr lang="en-US" altLang="zh-TW" dirty="0"/>
              <a:t>/</a:t>
            </a:r>
            <a:r>
              <a:rPr lang="zh-TW" altLang="en-US" dirty="0"/>
              <a:t>小時</a:t>
            </a:r>
          </a:p>
        </p:txBody>
      </p:sp>
    </p:spTree>
    <p:extLst>
      <p:ext uri="{BB962C8B-B14F-4D97-AF65-F5344CB8AC3E}">
        <p14:creationId xmlns:p14="http://schemas.microsoft.com/office/powerpoint/2010/main" val="2886569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5CC6616-5662-400E-9983-15951B45B84F}"/>
              </a:ext>
            </a:extLst>
          </p:cNvPr>
          <p:cNvSpPr>
            <a:spLocks noGrp="1"/>
          </p:cNvSpPr>
          <p:nvPr>
            <p:ph type="title"/>
          </p:nvPr>
        </p:nvSpPr>
        <p:spPr/>
        <p:txBody>
          <a:bodyPr/>
          <a:lstStyle/>
          <a:p>
            <a:r>
              <a:rPr lang="en-US" altLang="zh-TW" b="1" dirty="0"/>
              <a:t>Result</a:t>
            </a:r>
            <a:endParaRPr lang="zh-TW" altLang="en-US" b="1" dirty="0"/>
          </a:p>
        </p:txBody>
      </p:sp>
      <p:sp>
        <p:nvSpPr>
          <p:cNvPr id="3" name="內容版面配置區 2">
            <a:extLst>
              <a:ext uri="{FF2B5EF4-FFF2-40B4-BE49-F238E27FC236}">
                <a16:creationId xmlns:a16="http://schemas.microsoft.com/office/drawing/2014/main" id="{29508EDA-BE5A-4611-8F46-2A52B9F6CA88}"/>
              </a:ext>
            </a:extLst>
          </p:cNvPr>
          <p:cNvSpPr>
            <a:spLocks noGrp="1"/>
          </p:cNvSpPr>
          <p:nvPr>
            <p:ph idx="1"/>
          </p:nvPr>
        </p:nvSpPr>
        <p:spPr/>
        <p:txBody>
          <a:bodyPr/>
          <a:lstStyle/>
          <a:p>
            <a:r>
              <a:rPr lang="zh-TW" altLang="en-US" dirty="0"/>
              <a:t>與非致命相比，</a:t>
            </a:r>
            <a:r>
              <a:rPr lang="en-US" altLang="zh-TW" dirty="0"/>
              <a:t>50</a:t>
            </a:r>
            <a:r>
              <a:rPr lang="zh-TW" altLang="en-US" dirty="0"/>
              <a:t>歲以上發生致命</a:t>
            </a:r>
            <a:r>
              <a:rPr lang="en-US" altLang="zh-TW" dirty="0"/>
              <a:t>CVC</a:t>
            </a:r>
            <a:r>
              <a:rPr lang="zh-TW" altLang="en-US" dirty="0"/>
              <a:t>頻率較高。</a:t>
            </a:r>
            <a:endParaRPr lang="en-US" altLang="zh-TW" dirty="0"/>
          </a:p>
          <a:p>
            <a:r>
              <a:rPr lang="zh-TW" altLang="en-US" dirty="0"/>
              <a:t>致命案例中注意力不集中</a:t>
            </a:r>
            <a:r>
              <a:rPr lang="en-US" altLang="zh-TW" dirty="0"/>
              <a:t>/</a:t>
            </a:r>
            <a:r>
              <a:rPr lang="zh-TW" altLang="en-US" dirty="0"/>
              <a:t>分心占人為因素中的</a:t>
            </a:r>
            <a:r>
              <a:rPr lang="en-US" altLang="zh-TW" dirty="0"/>
              <a:t>1/3</a:t>
            </a:r>
            <a:r>
              <a:rPr lang="zh-TW" altLang="en-US" dirty="0"/>
              <a:t>，非致命則占</a:t>
            </a:r>
            <a:r>
              <a:rPr lang="en-US" altLang="zh-TW" dirty="0"/>
              <a:t>1/5</a:t>
            </a:r>
            <a:r>
              <a:rPr lang="en-US" altLang="zh-TW" dirty="0">
                <a:sym typeface="Wingdings" panose="05000000000000000000" pitchFamily="2" charset="2"/>
              </a:rPr>
              <a:t></a:t>
            </a:r>
            <a:r>
              <a:rPr lang="zh-TW" altLang="en-US" dirty="0">
                <a:sym typeface="Wingdings" panose="05000000000000000000" pitchFamily="2" charset="2"/>
              </a:rPr>
              <a:t>主要人為因素。</a:t>
            </a:r>
            <a:endParaRPr lang="zh-TW" altLang="en-US" dirty="0"/>
          </a:p>
        </p:txBody>
      </p:sp>
      <p:graphicFrame>
        <p:nvGraphicFramePr>
          <p:cNvPr id="4" name="表格 3">
            <a:extLst>
              <a:ext uri="{FF2B5EF4-FFF2-40B4-BE49-F238E27FC236}">
                <a16:creationId xmlns:a16="http://schemas.microsoft.com/office/drawing/2014/main" id="{6B402A2E-3196-488B-AC18-9E6CF6D264B0}"/>
              </a:ext>
            </a:extLst>
          </p:cNvPr>
          <p:cNvGraphicFramePr>
            <a:graphicFrameLocks noGrp="1"/>
          </p:cNvGraphicFramePr>
          <p:nvPr>
            <p:extLst>
              <p:ext uri="{D42A27DB-BD31-4B8C-83A1-F6EECF244321}">
                <p14:modId xmlns:p14="http://schemas.microsoft.com/office/powerpoint/2010/main" val="3061301314"/>
              </p:ext>
            </p:extLst>
          </p:nvPr>
        </p:nvGraphicFramePr>
        <p:xfrm>
          <a:off x="1559083" y="2821619"/>
          <a:ext cx="9040703" cy="3708400"/>
        </p:xfrm>
        <a:graphic>
          <a:graphicData uri="http://schemas.openxmlformats.org/drawingml/2006/table">
            <a:tbl>
              <a:tblPr firstRow="1" bandRow="1">
                <a:tableStyleId>{5940675A-B579-460E-94D1-54222C63F5DA}</a:tableStyleId>
              </a:tblPr>
              <a:tblGrid>
                <a:gridCol w="982980">
                  <a:extLst>
                    <a:ext uri="{9D8B030D-6E8A-4147-A177-3AD203B41FA5}">
                      <a16:colId xmlns:a16="http://schemas.microsoft.com/office/drawing/2014/main" val="3432574570"/>
                    </a:ext>
                  </a:extLst>
                </a:gridCol>
                <a:gridCol w="903111">
                  <a:extLst>
                    <a:ext uri="{9D8B030D-6E8A-4147-A177-3AD203B41FA5}">
                      <a16:colId xmlns:a16="http://schemas.microsoft.com/office/drawing/2014/main" val="958403472"/>
                    </a:ext>
                  </a:extLst>
                </a:gridCol>
                <a:gridCol w="903111">
                  <a:extLst>
                    <a:ext uri="{9D8B030D-6E8A-4147-A177-3AD203B41FA5}">
                      <a16:colId xmlns:a16="http://schemas.microsoft.com/office/drawing/2014/main" val="3391308740"/>
                    </a:ext>
                  </a:extLst>
                </a:gridCol>
                <a:gridCol w="1503680">
                  <a:extLst>
                    <a:ext uri="{9D8B030D-6E8A-4147-A177-3AD203B41FA5}">
                      <a16:colId xmlns:a16="http://schemas.microsoft.com/office/drawing/2014/main" val="3756303908"/>
                    </a:ext>
                  </a:extLst>
                </a:gridCol>
                <a:gridCol w="903111">
                  <a:extLst>
                    <a:ext uri="{9D8B030D-6E8A-4147-A177-3AD203B41FA5}">
                      <a16:colId xmlns:a16="http://schemas.microsoft.com/office/drawing/2014/main" val="1642566714"/>
                    </a:ext>
                  </a:extLst>
                </a:gridCol>
                <a:gridCol w="903110">
                  <a:extLst>
                    <a:ext uri="{9D8B030D-6E8A-4147-A177-3AD203B41FA5}">
                      <a16:colId xmlns:a16="http://schemas.microsoft.com/office/drawing/2014/main" val="864612888"/>
                    </a:ext>
                  </a:extLst>
                </a:gridCol>
                <a:gridCol w="1135380">
                  <a:extLst>
                    <a:ext uri="{9D8B030D-6E8A-4147-A177-3AD203B41FA5}">
                      <a16:colId xmlns:a16="http://schemas.microsoft.com/office/drawing/2014/main" val="911998614"/>
                    </a:ext>
                  </a:extLst>
                </a:gridCol>
                <a:gridCol w="903110">
                  <a:extLst>
                    <a:ext uri="{9D8B030D-6E8A-4147-A177-3AD203B41FA5}">
                      <a16:colId xmlns:a16="http://schemas.microsoft.com/office/drawing/2014/main" val="2106618432"/>
                    </a:ext>
                  </a:extLst>
                </a:gridCol>
                <a:gridCol w="903110">
                  <a:extLst>
                    <a:ext uri="{9D8B030D-6E8A-4147-A177-3AD203B41FA5}">
                      <a16:colId xmlns:a16="http://schemas.microsoft.com/office/drawing/2014/main" val="2283756007"/>
                    </a:ext>
                  </a:extLst>
                </a:gridCol>
              </a:tblGrid>
              <a:tr h="370840">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非致命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非致命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非致命</a:t>
                      </a:r>
                    </a:p>
                  </a:txBody>
                  <a:tcPr anchor="ctr">
                    <a:solidFill>
                      <a:schemeClr val="accent4">
                        <a:lumMod val="60000"/>
                        <a:lumOff val="40000"/>
                      </a:schemeClr>
                    </a:solidFill>
                  </a:tcPr>
                </a:tc>
                <a:extLst>
                  <a:ext uri="{0D108BD9-81ED-4DB2-BD59-A6C34878D82A}">
                    <a16:rowId xmlns:a16="http://schemas.microsoft.com/office/drawing/2014/main" val="1948174884"/>
                  </a:ext>
                </a:extLst>
              </a:tr>
              <a:tr h="370840">
                <a:tc gridSpan="3">
                  <a:txBody>
                    <a:bodyPr/>
                    <a:lstStyle/>
                    <a:p>
                      <a:pPr algn="ctr"/>
                      <a:r>
                        <a:rPr lang="zh-TW" altLang="en-US" sz="1200" b="1" dirty="0">
                          <a:latin typeface="微軟正黑體" panose="020B0604030504040204" pitchFamily="34" charset="-120"/>
                          <a:ea typeface="微軟正黑體" panose="020B0604030504040204" pitchFamily="34" charset="-120"/>
                        </a:rPr>
                        <a:t>安全帶</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gridSpan="3">
                  <a:txBody>
                    <a:bodyPr/>
                    <a:lstStyle/>
                    <a:p>
                      <a:pPr algn="ctr"/>
                      <a:r>
                        <a:rPr lang="zh-TW" altLang="en-US" sz="1200" b="1" dirty="0">
                          <a:latin typeface="微軟正黑體" panose="020B0604030504040204" pitchFamily="34" charset="-120"/>
                          <a:ea typeface="微軟正黑體" panose="020B0604030504040204" pitchFamily="34" charset="-120"/>
                        </a:rPr>
                        <a:t>人為因素</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違反通行權</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2028014233"/>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有繫安全帶</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30(48)</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212(80)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注意力不集中</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分心</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20(31)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49(18)</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喝酒</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1491869258"/>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未繫安全帶</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33(52)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52(20)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想睡覺</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疲勞</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8(13)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11(4)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速度太快</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8(3)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1512609311"/>
                  </a:ext>
                </a:extLst>
              </a:tr>
              <a:tr h="370840">
                <a:tc gridSpan="3">
                  <a:txBody>
                    <a:bodyPr/>
                    <a:lstStyle/>
                    <a:p>
                      <a:pPr algn="ctr"/>
                      <a:r>
                        <a:rPr lang="zh-TW" altLang="en-US" sz="1200" b="1" dirty="0">
                          <a:latin typeface="微軟正黑體" panose="020B0604030504040204" pitchFamily="34" charset="-120"/>
                          <a:ea typeface="微軟正黑體" panose="020B0604030504040204" pitchFamily="34" charset="-120"/>
                        </a:rPr>
                        <a:t>年齡</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沒有適當的控制</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6(9)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13(5)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手機</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1(&lt;1)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3606646551"/>
                  </a:ext>
                </a:extLst>
              </a:tr>
              <a:tr h="370840">
                <a:tc>
                  <a:txBody>
                    <a:bodyPr/>
                    <a:lstStyle/>
                    <a:p>
                      <a:pPr algn="ctr"/>
                      <a:r>
                        <a:rPr lang="en-US" altLang="zh-TW" sz="1200" dirty="0">
                          <a:latin typeface="微軟正黑體" panose="020B0604030504040204" pitchFamily="34" charset="-120"/>
                          <a:ea typeface="微軟正黑體" panose="020B0604030504040204" pitchFamily="34" charset="-120"/>
                        </a:rPr>
                        <a:t>&lt;30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12(18)</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54(20)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未發現</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12(19)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109(41)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忽略交通管制</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4(1)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2203143094"/>
                  </a:ext>
                </a:extLst>
              </a:tr>
              <a:tr h="370840">
                <a:tc>
                  <a:txBody>
                    <a:bodyPr/>
                    <a:lstStyle/>
                    <a:p>
                      <a:pPr algn="ctr"/>
                      <a:r>
                        <a:rPr lang="en-US" altLang="zh-TW" sz="1200" dirty="0">
                          <a:latin typeface="微軟正黑體" panose="020B0604030504040204" pitchFamily="34" charset="-120"/>
                          <a:ea typeface="微軟正黑體" panose="020B0604030504040204" pitchFamily="34" charset="-120"/>
                        </a:rPr>
                        <a:t>30-39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12(18)</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94(35)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其他</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6(9)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24(9)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毒品</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2(&lt;1)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899840839"/>
                  </a:ext>
                </a:extLst>
              </a:tr>
              <a:tr h="370840">
                <a:tc>
                  <a:txBody>
                    <a:bodyPr/>
                    <a:lstStyle/>
                    <a:p>
                      <a:pPr algn="ctr"/>
                      <a:r>
                        <a:rPr lang="en-US" altLang="zh-TW" sz="1200" dirty="0">
                          <a:latin typeface="微軟正黑體" panose="020B0604030504040204" pitchFamily="34" charset="-120"/>
                          <a:ea typeface="微軟正黑體" panose="020B0604030504040204" pitchFamily="34" charset="-120"/>
                        </a:rPr>
                        <a:t>40-49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18(26)</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61(23)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超過規定速度</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19(7)</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跟太近</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6(2)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501281585"/>
                  </a:ext>
                </a:extLst>
              </a:tr>
              <a:tr h="370840">
                <a:tc>
                  <a:txBody>
                    <a:bodyPr/>
                    <a:lstStyle/>
                    <a:p>
                      <a:pPr algn="ctr"/>
                      <a:r>
                        <a:rPr lang="en-US" altLang="zh-TW" sz="1200" dirty="0">
                          <a:latin typeface="微軟正黑體" panose="020B0604030504040204" pitchFamily="34" charset="-120"/>
                          <a:ea typeface="微軟正黑體" panose="020B0604030504040204" pitchFamily="34" charset="-120"/>
                        </a:rPr>
                        <a:t>50-59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17(25)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38(14)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錯誤判斷</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1(&lt;1)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不當通過</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1(&lt;1)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86435970"/>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a:t>
                      </a:r>
                      <a:r>
                        <a:rPr lang="en-US" altLang="zh-TW" sz="1200" dirty="0">
                          <a:latin typeface="微軟正黑體" panose="020B0604030504040204" pitchFamily="34" charset="-120"/>
                          <a:ea typeface="微軟正黑體" panose="020B0604030504040204" pitchFamily="34" charset="-120"/>
                        </a:rPr>
                        <a:t>60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9(13)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24(9)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轉彎過度</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8(3)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失去意識</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6(2)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3127125307"/>
                  </a:ext>
                </a:extLst>
              </a:tr>
            </a:tbl>
          </a:graphicData>
        </a:graphic>
      </p:graphicFrame>
      <p:sp>
        <p:nvSpPr>
          <p:cNvPr id="5" name="矩形 4">
            <a:extLst>
              <a:ext uri="{FF2B5EF4-FFF2-40B4-BE49-F238E27FC236}">
                <a16:creationId xmlns:a16="http://schemas.microsoft.com/office/drawing/2014/main" id="{3C678677-CB36-4D98-A0E3-32261A384B78}"/>
              </a:ext>
            </a:extLst>
          </p:cNvPr>
          <p:cNvSpPr/>
          <p:nvPr/>
        </p:nvSpPr>
        <p:spPr>
          <a:xfrm>
            <a:off x="2557224" y="5788241"/>
            <a:ext cx="870012" cy="38174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a:extLst>
              <a:ext uri="{FF2B5EF4-FFF2-40B4-BE49-F238E27FC236}">
                <a16:creationId xmlns:a16="http://schemas.microsoft.com/office/drawing/2014/main" id="{B3B6EE84-11B2-46B7-9F8E-7349C5F7C8C9}"/>
              </a:ext>
            </a:extLst>
          </p:cNvPr>
          <p:cNvSpPr/>
          <p:nvPr/>
        </p:nvSpPr>
        <p:spPr>
          <a:xfrm>
            <a:off x="5870074" y="3561426"/>
            <a:ext cx="870012" cy="38174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a:extLst>
              <a:ext uri="{FF2B5EF4-FFF2-40B4-BE49-F238E27FC236}">
                <a16:creationId xmlns:a16="http://schemas.microsoft.com/office/drawing/2014/main" id="{6A4E36EE-8A11-47DC-A0E1-F553CC2DE276}"/>
              </a:ext>
            </a:extLst>
          </p:cNvPr>
          <p:cNvSpPr/>
          <p:nvPr/>
        </p:nvSpPr>
        <p:spPr>
          <a:xfrm>
            <a:off x="5870074" y="3928369"/>
            <a:ext cx="870012" cy="38174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61649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7C5B2A2-2092-4C55-AB4D-C02B0558A99F}"/>
              </a:ext>
            </a:extLst>
          </p:cNvPr>
          <p:cNvSpPr>
            <a:spLocks noGrp="1"/>
          </p:cNvSpPr>
          <p:nvPr>
            <p:ph type="title"/>
          </p:nvPr>
        </p:nvSpPr>
        <p:spPr/>
        <p:txBody>
          <a:bodyPr/>
          <a:lstStyle/>
          <a:p>
            <a:r>
              <a:rPr lang="en-US" altLang="zh-TW" b="1" dirty="0"/>
              <a:t>Result</a:t>
            </a:r>
            <a:endParaRPr lang="zh-TW" altLang="en-US" b="1" dirty="0"/>
          </a:p>
        </p:txBody>
      </p:sp>
      <p:sp>
        <p:nvSpPr>
          <p:cNvPr id="3" name="內容版面配置區 2">
            <a:extLst>
              <a:ext uri="{FF2B5EF4-FFF2-40B4-BE49-F238E27FC236}">
                <a16:creationId xmlns:a16="http://schemas.microsoft.com/office/drawing/2014/main" id="{9370A946-1D28-4F13-A6A8-CF946B27F73C}"/>
              </a:ext>
            </a:extLst>
          </p:cNvPr>
          <p:cNvSpPr>
            <a:spLocks noGrp="1"/>
          </p:cNvSpPr>
          <p:nvPr>
            <p:ph idx="1"/>
          </p:nvPr>
        </p:nvSpPr>
        <p:spPr/>
        <p:txBody>
          <a:bodyPr/>
          <a:lstStyle/>
          <a:p>
            <a:r>
              <a:rPr lang="zh-TW" altLang="en-US" dirty="0"/>
              <a:t>大多數碰撞事件發生時，駕駛者都是沿著道路直行，而不是倒車或轉彎，兩組在彎路上發生事故的占比都不到</a:t>
            </a:r>
            <a:r>
              <a:rPr lang="en-US" altLang="zh-TW" dirty="0"/>
              <a:t>1/5</a:t>
            </a:r>
            <a:r>
              <a:rPr lang="zh-TW" altLang="en-US" dirty="0"/>
              <a:t>。</a:t>
            </a:r>
          </a:p>
        </p:txBody>
      </p:sp>
      <p:graphicFrame>
        <p:nvGraphicFramePr>
          <p:cNvPr id="4" name="表格 3">
            <a:extLst>
              <a:ext uri="{FF2B5EF4-FFF2-40B4-BE49-F238E27FC236}">
                <a16:creationId xmlns:a16="http://schemas.microsoft.com/office/drawing/2014/main" id="{96783326-BF63-435E-9203-A54591342D04}"/>
              </a:ext>
            </a:extLst>
          </p:cNvPr>
          <p:cNvGraphicFramePr>
            <a:graphicFrameLocks noGrp="1"/>
          </p:cNvGraphicFramePr>
          <p:nvPr>
            <p:extLst>
              <p:ext uri="{D42A27DB-BD31-4B8C-83A1-F6EECF244321}">
                <p14:modId xmlns:p14="http://schemas.microsoft.com/office/powerpoint/2010/main" val="153599829"/>
              </p:ext>
            </p:extLst>
          </p:nvPr>
        </p:nvGraphicFramePr>
        <p:xfrm>
          <a:off x="260227" y="2910396"/>
          <a:ext cx="11673927" cy="3708400"/>
        </p:xfrm>
        <a:graphic>
          <a:graphicData uri="http://schemas.openxmlformats.org/drawingml/2006/table">
            <a:tbl>
              <a:tblPr firstRow="1" bandRow="1">
                <a:tableStyleId>{5940675A-B579-460E-94D1-54222C63F5DA}</a:tableStyleId>
              </a:tblPr>
              <a:tblGrid>
                <a:gridCol w="912399">
                  <a:extLst>
                    <a:ext uri="{9D8B030D-6E8A-4147-A177-3AD203B41FA5}">
                      <a16:colId xmlns:a16="http://schemas.microsoft.com/office/drawing/2014/main" val="3432574570"/>
                    </a:ext>
                  </a:extLst>
                </a:gridCol>
                <a:gridCol w="838266">
                  <a:extLst>
                    <a:ext uri="{9D8B030D-6E8A-4147-A177-3AD203B41FA5}">
                      <a16:colId xmlns:a16="http://schemas.microsoft.com/office/drawing/2014/main" val="958403472"/>
                    </a:ext>
                  </a:extLst>
                </a:gridCol>
                <a:gridCol w="838266">
                  <a:extLst>
                    <a:ext uri="{9D8B030D-6E8A-4147-A177-3AD203B41FA5}">
                      <a16:colId xmlns:a16="http://schemas.microsoft.com/office/drawing/2014/main" val="3391308740"/>
                    </a:ext>
                  </a:extLst>
                </a:gridCol>
                <a:gridCol w="1395713">
                  <a:extLst>
                    <a:ext uri="{9D8B030D-6E8A-4147-A177-3AD203B41FA5}">
                      <a16:colId xmlns:a16="http://schemas.microsoft.com/office/drawing/2014/main" val="3756303908"/>
                    </a:ext>
                  </a:extLst>
                </a:gridCol>
                <a:gridCol w="838266">
                  <a:extLst>
                    <a:ext uri="{9D8B030D-6E8A-4147-A177-3AD203B41FA5}">
                      <a16:colId xmlns:a16="http://schemas.microsoft.com/office/drawing/2014/main" val="1642566714"/>
                    </a:ext>
                  </a:extLst>
                </a:gridCol>
                <a:gridCol w="838264">
                  <a:extLst>
                    <a:ext uri="{9D8B030D-6E8A-4147-A177-3AD203B41FA5}">
                      <a16:colId xmlns:a16="http://schemas.microsoft.com/office/drawing/2014/main" val="864612888"/>
                    </a:ext>
                  </a:extLst>
                </a:gridCol>
                <a:gridCol w="1592580">
                  <a:extLst>
                    <a:ext uri="{9D8B030D-6E8A-4147-A177-3AD203B41FA5}">
                      <a16:colId xmlns:a16="http://schemas.microsoft.com/office/drawing/2014/main" val="911998614"/>
                    </a:ext>
                  </a:extLst>
                </a:gridCol>
                <a:gridCol w="838264">
                  <a:extLst>
                    <a:ext uri="{9D8B030D-6E8A-4147-A177-3AD203B41FA5}">
                      <a16:colId xmlns:a16="http://schemas.microsoft.com/office/drawing/2014/main" val="2106618432"/>
                    </a:ext>
                  </a:extLst>
                </a:gridCol>
                <a:gridCol w="838264">
                  <a:extLst>
                    <a:ext uri="{9D8B030D-6E8A-4147-A177-3AD203B41FA5}">
                      <a16:colId xmlns:a16="http://schemas.microsoft.com/office/drawing/2014/main" val="2283756007"/>
                    </a:ext>
                  </a:extLst>
                </a:gridCol>
                <a:gridCol w="1067117">
                  <a:extLst>
                    <a:ext uri="{9D8B030D-6E8A-4147-A177-3AD203B41FA5}">
                      <a16:colId xmlns:a16="http://schemas.microsoft.com/office/drawing/2014/main" val="2015833772"/>
                    </a:ext>
                  </a:extLst>
                </a:gridCol>
                <a:gridCol w="838264">
                  <a:extLst>
                    <a:ext uri="{9D8B030D-6E8A-4147-A177-3AD203B41FA5}">
                      <a16:colId xmlns:a16="http://schemas.microsoft.com/office/drawing/2014/main" val="3645386174"/>
                    </a:ext>
                  </a:extLst>
                </a:gridCol>
                <a:gridCol w="838264">
                  <a:extLst>
                    <a:ext uri="{9D8B030D-6E8A-4147-A177-3AD203B41FA5}">
                      <a16:colId xmlns:a16="http://schemas.microsoft.com/office/drawing/2014/main" val="234601607"/>
                    </a:ext>
                  </a:extLst>
                </a:gridCol>
              </a:tblGrid>
              <a:tr h="370840">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非致命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非致命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非致命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非致命</a:t>
                      </a:r>
                    </a:p>
                  </a:txBody>
                  <a:tcPr anchor="ctr">
                    <a:solidFill>
                      <a:schemeClr val="accent4">
                        <a:lumMod val="60000"/>
                        <a:lumOff val="40000"/>
                      </a:schemeClr>
                    </a:solidFill>
                  </a:tcPr>
                </a:tc>
                <a:extLst>
                  <a:ext uri="{0D108BD9-81ED-4DB2-BD59-A6C34878D82A}">
                    <a16:rowId xmlns:a16="http://schemas.microsoft.com/office/drawing/2014/main" val="1948174884"/>
                  </a:ext>
                </a:extLst>
              </a:tr>
              <a:tr h="370840">
                <a:tc gridSpan="3">
                  <a:txBody>
                    <a:bodyPr/>
                    <a:lstStyle/>
                    <a:p>
                      <a:pPr algn="ctr"/>
                      <a:r>
                        <a:rPr lang="zh-TW" altLang="en-US" sz="1200" b="1" dirty="0">
                          <a:latin typeface="微軟正黑體" panose="020B0604030504040204" pitchFamily="34" charset="-120"/>
                          <a:ea typeface="微軟正黑體" panose="020B0604030504040204" pitchFamily="34" charset="-120"/>
                        </a:rPr>
                        <a:t>速度限制</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gridSpan="3">
                  <a:txBody>
                    <a:bodyPr/>
                    <a:lstStyle/>
                    <a:p>
                      <a:pPr algn="ctr"/>
                      <a:r>
                        <a:rPr lang="zh-TW" altLang="en-US" sz="1200" b="1" dirty="0">
                          <a:latin typeface="微軟正黑體" panose="020B0604030504040204" pitchFamily="34" charset="-120"/>
                          <a:ea typeface="微軟正黑體" panose="020B0604030504040204" pitchFamily="34" charset="-120"/>
                        </a:rPr>
                        <a:t>道路表面</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晚上高速公路燈亮</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5(7)</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13(5)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併道</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2028014233"/>
                  </a:ext>
                </a:extLst>
              </a:tr>
              <a:tr h="370840">
                <a:tc>
                  <a:txBody>
                    <a:bodyPr/>
                    <a:lstStyle/>
                    <a:p>
                      <a:pPr algn="ctr"/>
                      <a:r>
                        <a:rPr lang="en-US" altLang="zh-TW" sz="1200" dirty="0">
                          <a:latin typeface="微軟正黑體" panose="020B0604030504040204" pitchFamily="34" charset="-120"/>
                          <a:ea typeface="微軟正黑體" panose="020B0604030504040204" pitchFamily="34" charset="-120"/>
                        </a:rPr>
                        <a:t>&lt;55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6(9)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51(19)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柏油路</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59(87)</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243(89)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晚上高速燈路燈不亮</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15(22)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59(22)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停車</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慢行</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1491869258"/>
                  </a:ext>
                </a:extLst>
              </a:tr>
              <a:tr h="370840">
                <a:tc>
                  <a:txBody>
                    <a:bodyPr/>
                    <a:lstStyle/>
                    <a:p>
                      <a:pPr algn="ctr"/>
                      <a:r>
                        <a:rPr lang="en-US" altLang="zh-TW" sz="1200" dirty="0">
                          <a:latin typeface="微軟正黑體" panose="020B0604030504040204" pitchFamily="34" charset="-120"/>
                          <a:ea typeface="微軟正黑體" panose="020B0604030504040204" pitchFamily="34" charset="-120"/>
                        </a:rPr>
                        <a:t>55-64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33(51)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138(51)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其他</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9(13)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29(11)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gridSpan="3">
                  <a:txBody>
                    <a:bodyPr/>
                    <a:lstStyle/>
                    <a:p>
                      <a:pPr algn="ctr"/>
                      <a:r>
                        <a:rPr lang="zh-TW" altLang="en-US" sz="1200" b="1" dirty="0">
                          <a:latin typeface="微軟正黑體" panose="020B0604030504040204" pitchFamily="34" charset="-120"/>
                          <a:ea typeface="微軟正黑體" panose="020B0604030504040204" pitchFamily="34" charset="-120"/>
                        </a:rPr>
                        <a:t>碰撞前的車輛動作</a:t>
                      </a:r>
                    </a:p>
                  </a:txBody>
                  <a:tcPr anchor="ctr">
                    <a:solidFill>
                      <a:schemeClr val="accent6">
                        <a:lumMod val="40000"/>
                        <a:lumOff val="60000"/>
                      </a:schemeClr>
                    </a:solidFill>
                  </a:tcPr>
                </a:tc>
                <a:tc hMerge="1">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hMerge="1">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其他</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1135201168"/>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a:t>
                      </a:r>
                      <a:r>
                        <a:rPr lang="en-US" altLang="zh-TW" sz="1200" dirty="0">
                          <a:latin typeface="微軟正黑體" panose="020B0604030504040204" pitchFamily="34" charset="-120"/>
                          <a:ea typeface="微軟正黑體" panose="020B0604030504040204" pitchFamily="34" charset="-120"/>
                        </a:rPr>
                        <a:t>65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26(40)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81(30)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gridSpan="3">
                  <a:txBody>
                    <a:bodyPr/>
                    <a:lstStyle/>
                    <a:p>
                      <a:pPr algn="ctr"/>
                      <a:r>
                        <a:rPr lang="zh-TW" altLang="en-US" sz="1200" b="1" dirty="0">
                          <a:latin typeface="微軟正黑體" panose="020B0604030504040204" pitchFamily="34" charset="-120"/>
                          <a:ea typeface="微軟正黑體" panose="020B0604030504040204" pitchFamily="34" charset="-120"/>
                        </a:rPr>
                        <a:t>道路狀況</a:t>
                      </a:r>
                    </a:p>
                  </a:txBody>
                  <a:tcPr anchor="ctr">
                    <a:solidFill>
                      <a:schemeClr val="accent6">
                        <a:lumMod val="40000"/>
                        <a:lumOff val="60000"/>
                      </a:schemeClr>
                    </a:solidFill>
                  </a:tcPr>
                </a:tc>
                <a:tc hMerge="1">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accent6">
                        <a:lumMod val="40000"/>
                        <a:lumOff val="60000"/>
                      </a:schemeClr>
                    </a:solidFill>
                  </a:tcPr>
                </a:tc>
                <a:tc hMerge="1">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accent6">
                        <a:lumMod val="40000"/>
                        <a:lumOff val="60000"/>
                      </a:schemeClr>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閃避</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5(2)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gridSpan="3">
                  <a:txBody>
                    <a:bodyPr/>
                    <a:lstStyle/>
                    <a:p>
                      <a:pPr algn="ctr"/>
                      <a:r>
                        <a:rPr lang="zh-TW" altLang="en-US" sz="1200" b="1" dirty="0">
                          <a:latin typeface="微軟正黑體" panose="020B0604030504040204" pitchFamily="34" charset="-120"/>
                          <a:ea typeface="微軟正黑體" panose="020B0604030504040204" pitchFamily="34" charset="-120"/>
                        </a:rPr>
                        <a:t>一天中的時間</a:t>
                      </a:r>
                    </a:p>
                  </a:txBody>
                  <a:tcPr anchor="ctr">
                    <a:solidFill>
                      <a:schemeClr val="accent6">
                        <a:lumMod val="40000"/>
                        <a:lumOff val="60000"/>
                      </a:schemeClr>
                    </a:solidFill>
                  </a:tcPr>
                </a:tc>
                <a:tc hMerge="1">
                  <a:txBody>
                    <a:bodyPr/>
                    <a:lstStyle/>
                    <a:p>
                      <a:pPr algn="ctr"/>
                      <a:endParaRPr lang="zh-TW" altLang="en-US" sz="1200" b="1" dirty="0">
                        <a:latin typeface="微軟正黑體" panose="020B0604030504040204" pitchFamily="34" charset="-120"/>
                        <a:ea typeface="微軟正黑體" panose="020B0604030504040204" pitchFamily="34" charset="-120"/>
                      </a:endParaRPr>
                    </a:p>
                  </a:txBody>
                  <a:tcPr anchor="ctr">
                    <a:solidFill>
                      <a:schemeClr val="bg1"/>
                    </a:solidFill>
                  </a:tcPr>
                </a:tc>
                <a:tc hMerge="1">
                  <a:txBody>
                    <a:bodyPr/>
                    <a:lstStyle/>
                    <a:p>
                      <a:pPr algn="ctr"/>
                      <a:endParaRPr lang="zh-TW" altLang="en-US" sz="1200" b="1"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1512609311"/>
                  </a:ext>
                </a:extLst>
              </a:tr>
              <a:tr h="370840">
                <a:tc gridSpan="3">
                  <a:txBody>
                    <a:bodyPr/>
                    <a:lstStyle/>
                    <a:p>
                      <a:pPr algn="ctr"/>
                      <a:r>
                        <a:rPr lang="zh-TW" altLang="en-US" sz="1200" b="1" dirty="0">
                          <a:latin typeface="微軟正黑體" panose="020B0604030504040204" pitchFamily="34" charset="-120"/>
                          <a:ea typeface="微軟正黑體" panose="020B0604030504040204" pitchFamily="34" charset="-120"/>
                        </a:rPr>
                        <a:t>道路類型</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乾燥</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56(82)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a:latin typeface="微軟正黑體" panose="020B0604030504040204" pitchFamily="34" charset="-120"/>
                          <a:ea typeface="微軟正黑體" panose="020B0604030504040204" pitchFamily="34" charset="-120"/>
                        </a:rPr>
                        <a:t>212(78)</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倒車</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00:01-6:00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13(20)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41(15)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3606646551"/>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彎路</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爬坡</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13(19)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54(20)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其他</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12(18)</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60(22)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變車道</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6:01-12:00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24(36)</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97(36)</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2203143094"/>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水平彎路</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11(16)</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44(16)</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gridSpan="3">
                  <a:txBody>
                    <a:bodyPr/>
                    <a:lstStyle/>
                    <a:p>
                      <a:pPr algn="ctr"/>
                      <a:r>
                        <a:rPr lang="zh-TW" altLang="en-US" sz="1200" b="1" dirty="0">
                          <a:latin typeface="微軟正黑體" panose="020B0604030504040204" pitchFamily="34" charset="-120"/>
                          <a:ea typeface="微軟正黑體" panose="020B0604030504040204" pitchFamily="34" charset="-120"/>
                        </a:rPr>
                        <a:t>光照條件</a:t>
                      </a:r>
                    </a:p>
                  </a:txBody>
                  <a:tcPr anchor="ctr">
                    <a:solidFill>
                      <a:schemeClr val="accent6">
                        <a:lumMod val="40000"/>
                        <a:lumOff val="60000"/>
                      </a:schemeClr>
                    </a:solidFill>
                  </a:tcPr>
                </a:tc>
                <a:tc hMerge="1">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hMerge="1">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向前直行</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60(90)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220(81)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12:01-18:00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23(35)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101(37)</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899840839"/>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直路</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爬坡</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19(28)</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78(29)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黃昏</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2(30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12(4)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離開主幹道</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18:01-00:00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6(9)</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31(11)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501281585"/>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水平直路</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24(36)</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96(35)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白天</a:t>
                      </a:r>
                      <a:endParaRPr lang="en-US" altLang="zh-TW"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44(65)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188(69)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轉彎</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13(5)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86435970"/>
                  </a:ext>
                </a:extLst>
              </a:tr>
            </a:tbl>
          </a:graphicData>
        </a:graphic>
      </p:graphicFrame>
      <p:sp>
        <p:nvSpPr>
          <p:cNvPr id="5" name="矩形 4">
            <a:extLst>
              <a:ext uri="{FF2B5EF4-FFF2-40B4-BE49-F238E27FC236}">
                <a16:creationId xmlns:a16="http://schemas.microsoft.com/office/drawing/2014/main" id="{4B200F9C-6777-498A-A52A-80DBA8467D20}"/>
              </a:ext>
            </a:extLst>
          </p:cNvPr>
          <p:cNvSpPr/>
          <p:nvPr/>
        </p:nvSpPr>
        <p:spPr>
          <a:xfrm>
            <a:off x="1166985" y="6248400"/>
            <a:ext cx="839369" cy="37039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5134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41C25B-A5EA-4BAD-A524-057A89A47856}"/>
              </a:ext>
            </a:extLst>
          </p:cNvPr>
          <p:cNvSpPr>
            <a:spLocks noGrp="1"/>
          </p:cNvSpPr>
          <p:nvPr>
            <p:ph type="title"/>
          </p:nvPr>
        </p:nvSpPr>
        <p:spPr/>
        <p:txBody>
          <a:bodyPr/>
          <a:lstStyle/>
          <a:p>
            <a:r>
              <a:rPr lang="en-US" altLang="zh-TW" b="1" dirty="0"/>
              <a:t>Result</a:t>
            </a:r>
            <a:endParaRPr lang="zh-TW" altLang="en-US" b="1" dirty="0"/>
          </a:p>
        </p:txBody>
      </p:sp>
      <p:sp>
        <p:nvSpPr>
          <p:cNvPr id="3" name="內容版面配置區 2">
            <a:extLst>
              <a:ext uri="{FF2B5EF4-FFF2-40B4-BE49-F238E27FC236}">
                <a16:creationId xmlns:a16="http://schemas.microsoft.com/office/drawing/2014/main" id="{AE24BBBD-AFD9-4630-AE5F-3EA98EF320D3}"/>
              </a:ext>
            </a:extLst>
          </p:cNvPr>
          <p:cNvSpPr>
            <a:spLocks noGrp="1"/>
          </p:cNvSpPr>
          <p:nvPr>
            <p:ph idx="1"/>
          </p:nvPr>
        </p:nvSpPr>
        <p:spPr/>
        <p:txBody>
          <a:bodyPr/>
          <a:lstStyle/>
          <a:p>
            <a:r>
              <a:rPr lang="zh-TW" altLang="en-US" dirty="0"/>
              <a:t>有一半以上發生碰撞的車輛是卡車</a:t>
            </a:r>
            <a:r>
              <a:rPr lang="en-US" altLang="zh-TW" dirty="0"/>
              <a:t>-</a:t>
            </a:r>
            <a:r>
              <a:rPr lang="zh-TW" altLang="en-US" dirty="0"/>
              <a:t>牽引車和半拖車，</a:t>
            </a:r>
            <a:r>
              <a:rPr lang="en-US" altLang="zh-TW" dirty="0"/>
              <a:t>1/4</a:t>
            </a:r>
            <a:r>
              <a:rPr lang="zh-TW" altLang="en-US" dirty="0"/>
              <a:t>則為單輛卡車。</a:t>
            </a:r>
            <a:endParaRPr lang="en-US" altLang="zh-TW" dirty="0"/>
          </a:p>
          <a:p>
            <a:pPr marL="45720" indent="0">
              <a:buNone/>
            </a:pPr>
            <a:endParaRPr lang="zh-TW" altLang="en-US" dirty="0"/>
          </a:p>
        </p:txBody>
      </p:sp>
      <p:graphicFrame>
        <p:nvGraphicFramePr>
          <p:cNvPr id="4" name="表格 3">
            <a:extLst>
              <a:ext uri="{FF2B5EF4-FFF2-40B4-BE49-F238E27FC236}">
                <a16:creationId xmlns:a16="http://schemas.microsoft.com/office/drawing/2014/main" id="{EC0504C2-03DC-4258-AC1F-05E87B822637}"/>
              </a:ext>
            </a:extLst>
          </p:cNvPr>
          <p:cNvGraphicFramePr>
            <a:graphicFrameLocks noGrp="1"/>
          </p:cNvGraphicFramePr>
          <p:nvPr>
            <p:extLst>
              <p:ext uri="{D42A27DB-BD31-4B8C-83A1-F6EECF244321}">
                <p14:modId xmlns:p14="http://schemas.microsoft.com/office/powerpoint/2010/main" val="1961854877"/>
              </p:ext>
            </p:extLst>
          </p:nvPr>
        </p:nvGraphicFramePr>
        <p:xfrm>
          <a:off x="2460522" y="3118051"/>
          <a:ext cx="7024615" cy="2595880"/>
        </p:xfrm>
        <a:graphic>
          <a:graphicData uri="http://schemas.openxmlformats.org/drawingml/2006/table">
            <a:tbl>
              <a:tblPr firstRow="1" bandRow="1">
                <a:tableStyleId>{5940675A-B579-460E-94D1-54222C63F5DA}</a:tableStyleId>
              </a:tblPr>
              <a:tblGrid>
                <a:gridCol w="1657667">
                  <a:extLst>
                    <a:ext uri="{9D8B030D-6E8A-4147-A177-3AD203B41FA5}">
                      <a16:colId xmlns:a16="http://schemas.microsoft.com/office/drawing/2014/main" val="637114858"/>
                    </a:ext>
                  </a:extLst>
                </a:gridCol>
                <a:gridCol w="903111">
                  <a:extLst>
                    <a:ext uri="{9D8B030D-6E8A-4147-A177-3AD203B41FA5}">
                      <a16:colId xmlns:a16="http://schemas.microsoft.com/office/drawing/2014/main" val="2304527047"/>
                    </a:ext>
                  </a:extLst>
                </a:gridCol>
                <a:gridCol w="903111">
                  <a:extLst>
                    <a:ext uri="{9D8B030D-6E8A-4147-A177-3AD203B41FA5}">
                      <a16:colId xmlns:a16="http://schemas.microsoft.com/office/drawing/2014/main" val="4013362685"/>
                    </a:ext>
                  </a:extLst>
                </a:gridCol>
                <a:gridCol w="1754505">
                  <a:extLst>
                    <a:ext uri="{9D8B030D-6E8A-4147-A177-3AD203B41FA5}">
                      <a16:colId xmlns:a16="http://schemas.microsoft.com/office/drawing/2014/main" val="1496779307"/>
                    </a:ext>
                  </a:extLst>
                </a:gridCol>
                <a:gridCol w="903111">
                  <a:extLst>
                    <a:ext uri="{9D8B030D-6E8A-4147-A177-3AD203B41FA5}">
                      <a16:colId xmlns:a16="http://schemas.microsoft.com/office/drawing/2014/main" val="368148138"/>
                    </a:ext>
                  </a:extLst>
                </a:gridCol>
                <a:gridCol w="903110">
                  <a:extLst>
                    <a:ext uri="{9D8B030D-6E8A-4147-A177-3AD203B41FA5}">
                      <a16:colId xmlns:a16="http://schemas.microsoft.com/office/drawing/2014/main" val="596214189"/>
                    </a:ext>
                  </a:extLst>
                </a:gridCol>
              </a:tblGrid>
              <a:tr h="370840">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非致命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致命</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非致命</a:t>
                      </a:r>
                    </a:p>
                  </a:txBody>
                  <a:tcPr anchor="ctr">
                    <a:solidFill>
                      <a:schemeClr val="accent4">
                        <a:lumMod val="60000"/>
                        <a:lumOff val="40000"/>
                      </a:schemeClr>
                    </a:solidFill>
                  </a:tcPr>
                </a:tc>
                <a:extLst>
                  <a:ext uri="{0D108BD9-81ED-4DB2-BD59-A6C34878D82A}">
                    <a16:rowId xmlns:a16="http://schemas.microsoft.com/office/drawing/2014/main" val="1989468669"/>
                  </a:ext>
                </a:extLst>
              </a:tr>
              <a:tr h="370840">
                <a:tc gridSpan="3">
                  <a:txBody>
                    <a:bodyPr/>
                    <a:lstStyle/>
                    <a:p>
                      <a:pPr algn="ctr"/>
                      <a:r>
                        <a:rPr lang="zh-TW" altLang="en-US" sz="1200" b="1" dirty="0">
                          <a:latin typeface="微軟正黑體" panose="020B0604030504040204" pitchFamily="34" charset="-120"/>
                          <a:ea typeface="微軟正黑體" panose="020B0604030504040204" pitchFamily="34" charset="-120"/>
                        </a:rPr>
                        <a:t>車輛類型</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gridSpan="3">
                  <a:txBody>
                    <a:bodyPr/>
                    <a:lstStyle/>
                    <a:p>
                      <a:pPr algn="ctr"/>
                      <a:r>
                        <a:rPr lang="zh-TW" altLang="en-US" sz="1200" b="1" dirty="0">
                          <a:latin typeface="微軟正黑體" panose="020B0604030504040204" pitchFamily="34" charset="-120"/>
                          <a:ea typeface="微軟正黑體" panose="020B0604030504040204" pitchFamily="34" charset="-120"/>
                        </a:rPr>
                        <a:t>道路類型</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extLst>
                  <a:ext uri="{0D108BD9-81ED-4DB2-BD59-A6C34878D82A}">
                    <a16:rowId xmlns:a16="http://schemas.microsoft.com/office/drawing/2014/main" val="3550503714"/>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卡車和拖車</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12(4)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鄉村道路</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8(3)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672987065"/>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單輛卡車</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15(22)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60(22)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聯邦</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14(21)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56(21)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203047151"/>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卡車</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牽引車和半拖車</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40(59)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160(59)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洲際公路</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18(26)</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72(26)</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3798884182"/>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卡車</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其他組合</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8(12)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32(12)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主幹道</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高速公路</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有燈</a:t>
                      </a:r>
                      <a:r>
                        <a:rPr lang="en-US" altLang="zh-TW" sz="1200" dirty="0">
                          <a:latin typeface="微軟正黑體" panose="020B0604030504040204" pitchFamily="34" charset="-120"/>
                          <a:ea typeface="微軟正黑體" panose="020B0604030504040204" pitchFamily="34" charset="-120"/>
                        </a:rPr>
                        <a:t>)</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7(10)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28(10)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2687602689"/>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卡車或卡車牽引車</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8(3)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州</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25(37)</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100(37)</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1787553416"/>
                  </a:ext>
                </a:extLst>
              </a:tr>
            </a:tbl>
          </a:graphicData>
        </a:graphic>
      </p:graphicFrame>
    </p:spTree>
    <p:extLst>
      <p:ext uri="{BB962C8B-B14F-4D97-AF65-F5344CB8AC3E}">
        <p14:creationId xmlns:p14="http://schemas.microsoft.com/office/powerpoint/2010/main" val="2567105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41C25B-A5EA-4BAD-A524-057A89A47856}"/>
              </a:ext>
            </a:extLst>
          </p:cNvPr>
          <p:cNvSpPr>
            <a:spLocks noGrp="1"/>
          </p:cNvSpPr>
          <p:nvPr>
            <p:ph type="title"/>
          </p:nvPr>
        </p:nvSpPr>
        <p:spPr/>
        <p:txBody>
          <a:bodyPr/>
          <a:lstStyle/>
          <a:p>
            <a:r>
              <a:rPr lang="en-US" altLang="zh-TW" b="1" dirty="0"/>
              <a:t>Result</a:t>
            </a:r>
            <a:endParaRPr lang="zh-TW" altLang="en-US" b="1" dirty="0"/>
          </a:p>
        </p:txBody>
      </p:sp>
      <p:sp>
        <p:nvSpPr>
          <p:cNvPr id="3" name="內容版面配置區 2">
            <a:extLst>
              <a:ext uri="{FF2B5EF4-FFF2-40B4-BE49-F238E27FC236}">
                <a16:creationId xmlns:a16="http://schemas.microsoft.com/office/drawing/2014/main" id="{AE24BBBD-AFD9-4630-AE5F-3EA98EF320D3}"/>
              </a:ext>
            </a:extLst>
          </p:cNvPr>
          <p:cNvSpPr>
            <a:spLocks noGrp="1"/>
          </p:cNvSpPr>
          <p:nvPr>
            <p:ph idx="1"/>
          </p:nvPr>
        </p:nvSpPr>
        <p:spPr/>
        <p:txBody>
          <a:bodyPr/>
          <a:lstStyle/>
          <a:p>
            <a:r>
              <a:rPr lang="en-US" altLang="zh-TW" dirty="0"/>
              <a:t>4</a:t>
            </a:r>
            <a:r>
              <a:rPr lang="zh-TW" altLang="en-US" dirty="0"/>
              <a:t>個變量和碰撞結果的相關：安全帶、年齡、人為因素以及速度限制，而在初始條件回歸模型中，發現速度限制和致命</a:t>
            </a:r>
            <a:r>
              <a:rPr lang="en-US" altLang="zh-TW" dirty="0"/>
              <a:t>CVC</a:t>
            </a:r>
            <a:r>
              <a:rPr lang="zh-TW" altLang="en-US" dirty="0"/>
              <a:t>沒有顯著相關，故在最終條件回歸模型中喂包括在內。</a:t>
            </a:r>
            <a:endParaRPr lang="en-US" altLang="zh-TW" dirty="0"/>
          </a:p>
          <a:p>
            <a:r>
              <a:rPr lang="zh-TW" altLang="en-US" dirty="0"/>
              <a:t>在模型中，變量之間沒有交互作用，每個變量都獨立於其他變量。</a:t>
            </a:r>
            <a:endParaRPr lang="en-US" altLang="zh-TW" dirty="0"/>
          </a:p>
          <a:p>
            <a:pPr marL="45720" indent="0">
              <a:buNone/>
            </a:pPr>
            <a:endParaRPr lang="zh-TW" altLang="en-US" dirty="0"/>
          </a:p>
        </p:txBody>
      </p:sp>
      <p:graphicFrame>
        <p:nvGraphicFramePr>
          <p:cNvPr id="5" name="表格 4">
            <a:extLst>
              <a:ext uri="{FF2B5EF4-FFF2-40B4-BE49-F238E27FC236}">
                <a16:creationId xmlns:a16="http://schemas.microsoft.com/office/drawing/2014/main" id="{4192C154-BE78-4E8A-BCA2-12EDAD621FE5}"/>
              </a:ext>
            </a:extLst>
          </p:cNvPr>
          <p:cNvGraphicFramePr>
            <a:graphicFrameLocks noGrp="1"/>
          </p:cNvGraphicFramePr>
          <p:nvPr>
            <p:extLst>
              <p:ext uri="{D42A27DB-BD31-4B8C-83A1-F6EECF244321}">
                <p14:modId xmlns:p14="http://schemas.microsoft.com/office/powerpoint/2010/main" val="3630711219"/>
              </p:ext>
            </p:extLst>
          </p:nvPr>
        </p:nvGraphicFramePr>
        <p:xfrm>
          <a:off x="1060104" y="3762653"/>
          <a:ext cx="10038661" cy="2595880"/>
        </p:xfrm>
        <a:graphic>
          <a:graphicData uri="http://schemas.openxmlformats.org/drawingml/2006/table">
            <a:tbl>
              <a:tblPr firstRow="1" bandRow="1">
                <a:tableStyleId>{5940675A-B579-460E-94D1-54222C63F5DA}</a:tableStyleId>
              </a:tblPr>
              <a:tblGrid>
                <a:gridCol w="982980">
                  <a:extLst>
                    <a:ext uri="{9D8B030D-6E8A-4147-A177-3AD203B41FA5}">
                      <a16:colId xmlns:a16="http://schemas.microsoft.com/office/drawing/2014/main" val="3432574570"/>
                    </a:ext>
                  </a:extLst>
                </a:gridCol>
                <a:gridCol w="1135380">
                  <a:extLst>
                    <a:ext uri="{9D8B030D-6E8A-4147-A177-3AD203B41FA5}">
                      <a16:colId xmlns:a16="http://schemas.microsoft.com/office/drawing/2014/main" val="958403472"/>
                    </a:ext>
                  </a:extLst>
                </a:gridCol>
                <a:gridCol w="1114743">
                  <a:extLst>
                    <a:ext uri="{9D8B030D-6E8A-4147-A177-3AD203B41FA5}">
                      <a16:colId xmlns:a16="http://schemas.microsoft.com/office/drawing/2014/main" val="3391308740"/>
                    </a:ext>
                  </a:extLst>
                </a:gridCol>
                <a:gridCol w="869895">
                  <a:extLst>
                    <a:ext uri="{9D8B030D-6E8A-4147-A177-3AD203B41FA5}">
                      <a16:colId xmlns:a16="http://schemas.microsoft.com/office/drawing/2014/main" val="3756303908"/>
                    </a:ext>
                  </a:extLst>
                </a:gridCol>
                <a:gridCol w="1135380">
                  <a:extLst>
                    <a:ext uri="{9D8B030D-6E8A-4147-A177-3AD203B41FA5}">
                      <a16:colId xmlns:a16="http://schemas.microsoft.com/office/drawing/2014/main" val="1642566714"/>
                    </a:ext>
                  </a:extLst>
                </a:gridCol>
                <a:gridCol w="957580">
                  <a:extLst>
                    <a:ext uri="{9D8B030D-6E8A-4147-A177-3AD203B41FA5}">
                      <a16:colId xmlns:a16="http://schemas.microsoft.com/office/drawing/2014/main" val="864612888"/>
                    </a:ext>
                  </a:extLst>
                </a:gridCol>
                <a:gridCol w="1503680">
                  <a:extLst>
                    <a:ext uri="{9D8B030D-6E8A-4147-A177-3AD203B41FA5}">
                      <a16:colId xmlns:a16="http://schemas.microsoft.com/office/drawing/2014/main" val="911998614"/>
                    </a:ext>
                  </a:extLst>
                </a:gridCol>
                <a:gridCol w="1135380">
                  <a:extLst>
                    <a:ext uri="{9D8B030D-6E8A-4147-A177-3AD203B41FA5}">
                      <a16:colId xmlns:a16="http://schemas.microsoft.com/office/drawing/2014/main" val="2106618432"/>
                    </a:ext>
                  </a:extLst>
                </a:gridCol>
                <a:gridCol w="1203643">
                  <a:extLst>
                    <a:ext uri="{9D8B030D-6E8A-4147-A177-3AD203B41FA5}">
                      <a16:colId xmlns:a16="http://schemas.microsoft.com/office/drawing/2014/main" val="2283756007"/>
                    </a:ext>
                  </a:extLst>
                </a:gridCol>
              </a:tblGrid>
              <a:tr h="370840">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調整後優勢比</a:t>
                      </a:r>
                    </a:p>
                  </a:txBody>
                  <a:tcPr anchor="ctr">
                    <a:solidFill>
                      <a:schemeClr val="accent4">
                        <a:lumMod val="60000"/>
                        <a:lumOff val="40000"/>
                      </a:schemeClr>
                    </a:solidFill>
                  </a:tcPr>
                </a:tc>
                <a:tc>
                  <a:txBody>
                    <a:bodyPr/>
                    <a:lstStyle/>
                    <a:p>
                      <a:pPr algn="ctr"/>
                      <a:r>
                        <a:rPr lang="en-US" altLang="zh-TW" sz="1200" b="1" dirty="0">
                          <a:latin typeface="微軟正黑體" panose="020B0604030504040204" pitchFamily="34" charset="-120"/>
                          <a:ea typeface="微軟正黑體" panose="020B0604030504040204" pitchFamily="34" charset="-120"/>
                        </a:rPr>
                        <a:t>95%CI</a:t>
                      </a:r>
                      <a:endParaRPr lang="zh-TW" altLang="en-US" sz="1200" b="1" dirty="0">
                        <a:latin typeface="微軟正黑體" panose="020B0604030504040204" pitchFamily="34" charset="-120"/>
                        <a:ea typeface="微軟正黑體" panose="020B0604030504040204" pitchFamily="34" charset="-120"/>
                      </a:endParaRP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調整後優勢比</a:t>
                      </a:r>
                    </a:p>
                  </a:txBody>
                  <a:tcPr anchor="ctr">
                    <a:solidFill>
                      <a:schemeClr val="accent4">
                        <a:lumMod val="60000"/>
                        <a:lumOff val="40000"/>
                      </a:schemeClr>
                    </a:solidFill>
                  </a:tcPr>
                </a:tc>
                <a:tc>
                  <a:txBody>
                    <a:bodyPr/>
                    <a:lstStyle/>
                    <a:p>
                      <a:pPr algn="ctr"/>
                      <a:r>
                        <a:rPr lang="en-US" altLang="zh-TW" sz="1200" b="1" dirty="0">
                          <a:latin typeface="微軟正黑體" panose="020B0604030504040204" pitchFamily="34" charset="-120"/>
                          <a:ea typeface="微軟正黑體" panose="020B0604030504040204" pitchFamily="34" charset="-120"/>
                        </a:rPr>
                        <a:t>95%CI</a:t>
                      </a:r>
                      <a:endParaRPr lang="zh-TW" altLang="en-US" sz="1200" b="1" dirty="0">
                        <a:latin typeface="微軟正黑體" panose="020B0604030504040204" pitchFamily="34" charset="-120"/>
                        <a:ea typeface="微軟正黑體" panose="020B0604030504040204" pitchFamily="34" charset="-120"/>
                      </a:endParaRP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特徵</a:t>
                      </a:r>
                    </a:p>
                  </a:txBody>
                  <a:tcPr anchor="ctr">
                    <a:solidFill>
                      <a:schemeClr val="accent4">
                        <a:lumMod val="60000"/>
                        <a:lumOff val="40000"/>
                      </a:schemeClr>
                    </a:solidFill>
                  </a:tcPr>
                </a:tc>
                <a:tc>
                  <a:txBody>
                    <a:bodyPr/>
                    <a:lstStyle/>
                    <a:p>
                      <a:pPr algn="ctr"/>
                      <a:r>
                        <a:rPr lang="zh-TW" altLang="en-US" sz="1200" b="1" dirty="0">
                          <a:latin typeface="微軟正黑體" panose="020B0604030504040204" pitchFamily="34" charset="-120"/>
                          <a:ea typeface="微軟正黑體" panose="020B0604030504040204" pitchFamily="34" charset="-120"/>
                        </a:rPr>
                        <a:t>調整後優勢比</a:t>
                      </a:r>
                    </a:p>
                  </a:txBody>
                  <a:tcPr anchor="ctr">
                    <a:solidFill>
                      <a:schemeClr val="accent4">
                        <a:lumMod val="60000"/>
                        <a:lumOff val="40000"/>
                      </a:schemeClr>
                    </a:solidFill>
                  </a:tcPr>
                </a:tc>
                <a:tc>
                  <a:txBody>
                    <a:bodyPr/>
                    <a:lstStyle/>
                    <a:p>
                      <a:pPr algn="ctr"/>
                      <a:r>
                        <a:rPr lang="en-US" altLang="zh-TW" sz="1200" b="1" dirty="0">
                          <a:latin typeface="微軟正黑體" panose="020B0604030504040204" pitchFamily="34" charset="-120"/>
                          <a:ea typeface="微軟正黑體" panose="020B0604030504040204" pitchFamily="34" charset="-120"/>
                        </a:rPr>
                        <a:t>95%CI</a:t>
                      </a:r>
                      <a:endParaRPr lang="zh-TW" altLang="en-US" sz="1200" b="1" dirty="0">
                        <a:latin typeface="微軟正黑體" panose="020B0604030504040204" pitchFamily="34" charset="-120"/>
                        <a:ea typeface="微軟正黑體" panose="020B0604030504040204" pitchFamily="34" charset="-120"/>
                      </a:endParaRPr>
                    </a:p>
                  </a:txBody>
                  <a:tcPr anchor="ctr">
                    <a:solidFill>
                      <a:schemeClr val="accent4">
                        <a:lumMod val="60000"/>
                        <a:lumOff val="40000"/>
                      </a:schemeClr>
                    </a:solidFill>
                  </a:tcPr>
                </a:tc>
                <a:extLst>
                  <a:ext uri="{0D108BD9-81ED-4DB2-BD59-A6C34878D82A}">
                    <a16:rowId xmlns:a16="http://schemas.microsoft.com/office/drawing/2014/main" val="1948174884"/>
                  </a:ext>
                </a:extLst>
              </a:tr>
              <a:tr h="370840">
                <a:tc gridSpan="3">
                  <a:txBody>
                    <a:bodyPr/>
                    <a:lstStyle/>
                    <a:p>
                      <a:pPr algn="ctr"/>
                      <a:r>
                        <a:rPr lang="zh-TW" altLang="en-US" sz="1200" b="1" dirty="0">
                          <a:latin typeface="微軟正黑體" panose="020B0604030504040204" pitchFamily="34" charset="-120"/>
                          <a:ea typeface="微軟正黑體" panose="020B0604030504040204" pitchFamily="34" charset="-120"/>
                        </a:rPr>
                        <a:t>安全帶</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gridSpan="3">
                  <a:txBody>
                    <a:bodyPr/>
                    <a:lstStyle/>
                    <a:p>
                      <a:pPr algn="ctr"/>
                      <a:r>
                        <a:rPr lang="zh-TW" altLang="en-US" sz="1200" b="1" dirty="0">
                          <a:latin typeface="微軟正黑體" panose="020B0604030504040204" pitchFamily="34" charset="-120"/>
                          <a:ea typeface="微軟正黑體" panose="020B0604030504040204" pitchFamily="34" charset="-120"/>
                        </a:rPr>
                        <a:t>年齡</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gridSpan="3">
                  <a:txBody>
                    <a:bodyPr/>
                    <a:lstStyle/>
                    <a:p>
                      <a:pPr algn="ctr"/>
                      <a:r>
                        <a:rPr lang="zh-TW" altLang="en-US" sz="1200" b="1" dirty="0">
                          <a:latin typeface="微軟正黑體" panose="020B0604030504040204" pitchFamily="34" charset="-120"/>
                          <a:ea typeface="微軟正黑體" panose="020B0604030504040204" pitchFamily="34" charset="-120"/>
                        </a:rPr>
                        <a:t>人為因素</a:t>
                      </a:r>
                    </a:p>
                  </a:txBody>
                  <a:tcPr anchor="ctr">
                    <a:solidFill>
                      <a:schemeClr val="accent6">
                        <a:lumMod val="40000"/>
                        <a:lumOff val="60000"/>
                      </a:schemeClr>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tc hMerge="1">
                  <a:txBody>
                    <a:bodyPr/>
                    <a:lstStyle/>
                    <a:p>
                      <a:endParaRPr lang="zh-TW" altLang="en-US" sz="1200" dirty="0">
                        <a:latin typeface="微軟正黑體" panose="020B0604030504040204" pitchFamily="34" charset="-120"/>
                        <a:ea typeface="微軟正黑體" panose="020B0604030504040204" pitchFamily="34" charset="-120"/>
                      </a:endParaRPr>
                    </a:p>
                  </a:txBody>
                  <a:tcPr>
                    <a:solidFill>
                      <a:schemeClr val="bg1"/>
                    </a:solidFill>
                  </a:tcPr>
                </a:tc>
                <a:extLst>
                  <a:ext uri="{0D108BD9-81ED-4DB2-BD59-A6C34878D82A}">
                    <a16:rowId xmlns:a16="http://schemas.microsoft.com/office/drawing/2014/main" val="2028014233"/>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有繫安全帶</a:t>
                      </a:r>
                    </a:p>
                  </a:txBody>
                  <a:tcPr anchor="ctr">
                    <a:solidFill>
                      <a:schemeClr val="bg1"/>
                    </a:solidFill>
                  </a:tcPr>
                </a:tc>
                <a:tc gridSpan="2">
                  <a:txBody>
                    <a:bodyPr/>
                    <a:lstStyle/>
                    <a:p>
                      <a:pPr algn="ctr"/>
                      <a:r>
                        <a:rPr lang="en-US" altLang="zh-TW" sz="1200" dirty="0">
                          <a:latin typeface="微軟正黑體" panose="020B0604030504040204" pitchFamily="34" charset="-120"/>
                          <a:ea typeface="微軟正黑體" panose="020B0604030504040204" pitchFamily="34" charset="-120"/>
                        </a:rPr>
                        <a:t>Ref.</a:t>
                      </a:r>
                    </a:p>
                  </a:txBody>
                  <a:tcPr anchor="ctr">
                    <a:solidFill>
                      <a:schemeClr val="bg1"/>
                    </a:solidFill>
                  </a:tcPr>
                </a:tc>
                <a:tc hMerge="1">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18-32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a:latin typeface="微軟正黑體" panose="020B0604030504040204" pitchFamily="34" charset="-120"/>
                          <a:ea typeface="微軟正黑體" panose="020B0604030504040204" pitchFamily="34" charset="-120"/>
                        </a:rPr>
                        <a:t>Ref.</a:t>
                      </a:r>
                    </a:p>
                  </a:txBody>
                  <a:tcPr anchor="ctr">
                    <a:solidFill>
                      <a:schemeClr val="bg1"/>
                    </a:solidFill>
                  </a:tcPr>
                </a:tc>
                <a:tc hMerge="1">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注意力不集中</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分心</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3.16</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1.22-8.24*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1491869258"/>
                  </a:ext>
                </a:extLst>
              </a:tr>
              <a:tr h="370840">
                <a:tc>
                  <a:txBody>
                    <a:bodyPr/>
                    <a:lstStyle/>
                    <a:p>
                      <a:pPr algn="ctr"/>
                      <a:r>
                        <a:rPr lang="zh-TW" altLang="en-US" sz="1200" dirty="0">
                          <a:latin typeface="微軟正黑體" panose="020B0604030504040204" pitchFamily="34" charset="-120"/>
                          <a:ea typeface="微軟正黑體" panose="020B0604030504040204" pitchFamily="34" charset="-120"/>
                        </a:rPr>
                        <a:t>未繫安全帶</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8.21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3.51-19.21**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33-39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0.64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0.2-1.92</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想睡覺</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疲勞</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21.03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4.17-106.07**</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1512609311"/>
                  </a:ext>
                </a:extLst>
              </a:tr>
              <a:tr h="370840">
                <a:tc>
                  <a:txBody>
                    <a:bodyPr/>
                    <a:lstStyle/>
                    <a:p>
                      <a:pPr algn="ctr"/>
                      <a:endParaRPr lang="zh-TW" altLang="en-US" dirty="0"/>
                    </a:p>
                  </a:txBody>
                  <a:tcPr anchor="ctr">
                    <a:solidFill>
                      <a:schemeClr val="bg1"/>
                    </a:solidFill>
                  </a:tcPr>
                </a:tc>
                <a:tc>
                  <a:txBody>
                    <a:bodyPr/>
                    <a:lstStyle/>
                    <a:p>
                      <a:pPr algn="ctr"/>
                      <a:endParaRPr lang="zh-TW" altLang="en-US" dirty="0"/>
                    </a:p>
                  </a:txBody>
                  <a:tcPr anchor="ctr">
                    <a:solidFill>
                      <a:schemeClr val="bg1"/>
                    </a:solidFill>
                  </a:tcPr>
                </a:tc>
                <a:tc>
                  <a:txBody>
                    <a:bodyPr/>
                    <a:lstStyle/>
                    <a:p>
                      <a:pPr algn="ctr"/>
                      <a:endParaRPr lang="zh-TW" altLang="en-US" dirty="0"/>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40-50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1.30</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0.51-3.34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沒有適當的控制</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1.93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0.43-8.63</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3606646551"/>
                  </a:ext>
                </a:extLst>
              </a:tr>
              <a:tr h="370840">
                <a:tc>
                  <a:txBody>
                    <a:bodyPr/>
                    <a:lstStyle/>
                    <a:p>
                      <a:pPr algn="ctr"/>
                      <a:endParaRPr lang="zh-TW" altLang="en-US"/>
                    </a:p>
                  </a:txBody>
                  <a:tcPr anchor="ctr">
                    <a:solidFill>
                      <a:schemeClr val="bg1"/>
                    </a:solidFill>
                  </a:tcPr>
                </a:tc>
                <a:tc>
                  <a:txBody>
                    <a:bodyPr/>
                    <a:lstStyle/>
                    <a:p>
                      <a:pPr algn="ctr"/>
                      <a:endParaRPr lang="zh-TW" altLang="en-US"/>
                    </a:p>
                  </a:txBody>
                  <a:tcPr anchor="ctr">
                    <a:solidFill>
                      <a:schemeClr val="bg1"/>
                    </a:solidFill>
                  </a:tcPr>
                </a:tc>
                <a:tc>
                  <a:txBody>
                    <a:bodyPr/>
                    <a:lstStyle/>
                    <a:p>
                      <a:pPr algn="ctr"/>
                      <a:endParaRPr lang="zh-TW" altLang="en-US" dirty="0"/>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&gt;51</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2.94</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1.08-7.99*</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未發現</a:t>
                      </a: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0.66</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tc>
                  <a:txBody>
                    <a:bodyPr/>
                    <a:lstStyle/>
                    <a:p>
                      <a:pPr algn="ctr"/>
                      <a:r>
                        <a:rPr lang="en-US" altLang="zh-TW" sz="1200" dirty="0">
                          <a:latin typeface="微軟正黑體" panose="020B0604030504040204" pitchFamily="34" charset="-120"/>
                          <a:ea typeface="微軟正黑體" panose="020B0604030504040204" pitchFamily="34" charset="-120"/>
                        </a:rPr>
                        <a:t>0.25-1.75</a:t>
                      </a: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2203143094"/>
                  </a:ext>
                </a:extLst>
              </a:tr>
              <a:tr h="370840">
                <a:tc>
                  <a:txBody>
                    <a:bodyPr/>
                    <a:lstStyle/>
                    <a:p>
                      <a:pPr algn="ctr"/>
                      <a:endParaRPr lang="zh-TW" altLang="en-US"/>
                    </a:p>
                  </a:txBody>
                  <a:tcPr anchor="ctr">
                    <a:solidFill>
                      <a:schemeClr val="bg1"/>
                    </a:solidFill>
                  </a:tcPr>
                </a:tc>
                <a:tc>
                  <a:txBody>
                    <a:bodyPr/>
                    <a:lstStyle/>
                    <a:p>
                      <a:pPr algn="ctr"/>
                      <a:endParaRPr lang="zh-TW" altLang="en-US"/>
                    </a:p>
                  </a:txBody>
                  <a:tcPr anchor="ctr">
                    <a:solidFill>
                      <a:schemeClr val="bg1"/>
                    </a:solidFill>
                  </a:tcPr>
                </a:tc>
                <a:tc>
                  <a:txBody>
                    <a:bodyPr/>
                    <a:lstStyle/>
                    <a:p>
                      <a:pPr algn="ctr"/>
                      <a:endParaRPr lang="zh-TW" altLang="en-US"/>
                    </a:p>
                  </a:txBody>
                  <a:tcPr anchor="ctr">
                    <a:solidFill>
                      <a:schemeClr val="bg1"/>
                    </a:solidFill>
                  </a:tcPr>
                </a:tc>
                <a:tc>
                  <a:txBody>
                    <a:bodyPr/>
                    <a:lstStyle/>
                    <a:p>
                      <a:pPr algn="ctr"/>
                      <a:endParaRPr lang="zh-TW" altLang="en-US"/>
                    </a:p>
                  </a:txBody>
                  <a:tcPr anchor="ctr">
                    <a:solidFill>
                      <a:schemeClr val="bg1"/>
                    </a:solidFill>
                  </a:tcPr>
                </a:tc>
                <a:tc>
                  <a:txBody>
                    <a:bodyPr/>
                    <a:lstStyle/>
                    <a:p>
                      <a:pPr algn="ctr"/>
                      <a:endParaRPr lang="zh-TW" altLang="en-US"/>
                    </a:p>
                  </a:txBody>
                  <a:tcPr anchor="ctr">
                    <a:solidFill>
                      <a:schemeClr val="bg1"/>
                    </a:solidFill>
                  </a:tcPr>
                </a:tc>
                <a:tc>
                  <a:txBody>
                    <a:bodyPr/>
                    <a:lstStyle/>
                    <a:p>
                      <a:pPr algn="ctr"/>
                      <a:endParaRPr lang="zh-TW" altLang="en-US" dirty="0"/>
                    </a:p>
                  </a:txBody>
                  <a:tcPr anchor="ctr">
                    <a:solidFill>
                      <a:schemeClr val="bg1"/>
                    </a:solidFill>
                  </a:tcPr>
                </a:tc>
                <a:tc>
                  <a:txBody>
                    <a:bodyPr/>
                    <a:lstStyle/>
                    <a:p>
                      <a:pPr algn="ctr"/>
                      <a:r>
                        <a:rPr lang="zh-TW" altLang="en-US" sz="1200" dirty="0">
                          <a:latin typeface="微軟正黑體" panose="020B0604030504040204" pitchFamily="34" charset="-120"/>
                          <a:ea typeface="微軟正黑體" panose="020B0604030504040204" pitchFamily="34" charset="-120"/>
                        </a:rPr>
                        <a:t>其他</a:t>
                      </a:r>
                    </a:p>
                  </a:txBody>
                  <a:tcPr anchor="ctr">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a:latin typeface="微軟正黑體" panose="020B0604030504040204" pitchFamily="34" charset="-120"/>
                          <a:ea typeface="微軟正黑體" panose="020B0604030504040204" pitchFamily="34" charset="-120"/>
                        </a:rPr>
                        <a:t>Ref.</a:t>
                      </a:r>
                    </a:p>
                  </a:txBody>
                  <a:tcPr anchor="ctr">
                    <a:solidFill>
                      <a:schemeClr val="bg1"/>
                    </a:solidFill>
                  </a:tcPr>
                </a:tc>
                <a:tc hMerge="1">
                  <a:txBody>
                    <a:bodyPr/>
                    <a:lstStyle/>
                    <a:p>
                      <a:pPr algn="ctr"/>
                      <a:endParaRPr lang="zh-TW" altLang="en-US" sz="1200" dirty="0">
                        <a:latin typeface="微軟正黑體" panose="020B0604030504040204" pitchFamily="34" charset="-120"/>
                        <a:ea typeface="微軟正黑體" panose="020B0604030504040204" pitchFamily="34" charset="-120"/>
                      </a:endParaRPr>
                    </a:p>
                  </a:txBody>
                  <a:tcPr anchor="ctr">
                    <a:solidFill>
                      <a:schemeClr val="bg1"/>
                    </a:solidFill>
                  </a:tcPr>
                </a:tc>
                <a:extLst>
                  <a:ext uri="{0D108BD9-81ED-4DB2-BD59-A6C34878D82A}">
                    <a16:rowId xmlns:a16="http://schemas.microsoft.com/office/drawing/2014/main" val="899840839"/>
                  </a:ext>
                </a:extLst>
              </a:tr>
            </a:tbl>
          </a:graphicData>
        </a:graphic>
      </p:graphicFrame>
    </p:spTree>
    <p:extLst>
      <p:ext uri="{BB962C8B-B14F-4D97-AF65-F5344CB8AC3E}">
        <p14:creationId xmlns:p14="http://schemas.microsoft.com/office/powerpoint/2010/main" val="1022129826"/>
      </p:ext>
    </p:extLst>
  </p:cSld>
  <p:clrMapOvr>
    <a:masterClrMapping/>
  </p:clrMapOvr>
</p:sld>
</file>

<file path=ppt/theme/theme1.xml><?xml version="1.0" encoding="utf-8"?>
<a:theme xmlns:a="http://schemas.openxmlformats.org/drawingml/2006/main" name="基礎">
  <a:themeElements>
    <a:clrScheme name="基礎">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基礎</Template>
  <TotalTime>262</TotalTime>
  <Words>2553</Words>
  <Application>Microsoft Office PowerPoint</Application>
  <PresentationFormat>寬螢幕</PresentationFormat>
  <Paragraphs>405</Paragraphs>
  <Slides>18</Slides>
  <Notes>10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18</vt:i4>
      </vt:variant>
    </vt:vector>
  </HeadingPairs>
  <TitlesOfParts>
    <vt:vector size="24" baseType="lpstr">
      <vt:lpstr>微軟正黑體</vt:lpstr>
      <vt:lpstr>新細明體</vt:lpstr>
      <vt:lpstr>Calibri</vt:lpstr>
      <vt:lpstr>Corbel</vt:lpstr>
      <vt:lpstr>Wingdings</vt:lpstr>
      <vt:lpstr>基礎</vt:lpstr>
      <vt:lpstr>Sleepiness/fatigue and distraction/inattention as factors for fatal versus nonfatal commercial motor vehicle driver injuries</vt:lpstr>
      <vt:lpstr>Introduction</vt:lpstr>
      <vt:lpstr>Introduction</vt:lpstr>
      <vt:lpstr>Method</vt:lpstr>
      <vt:lpstr>Method</vt:lpstr>
      <vt:lpstr>Result</vt:lpstr>
      <vt:lpstr>Result</vt:lpstr>
      <vt:lpstr>Result</vt:lpstr>
      <vt:lpstr>Result</vt:lpstr>
      <vt:lpstr>Result</vt:lpstr>
      <vt:lpstr>Result</vt:lpstr>
      <vt:lpstr>Discussion</vt:lpstr>
      <vt:lpstr>Discussion</vt:lpstr>
      <vt:lpstr>分心</vt:lpstr>
      <vt:lpstr>分心定義</vt:lpstr>
      <vt:lpstr>分心的三種類型</vt:lpstr>
      <vt:lpstr>分心的來源和類型</vt:lpstr>
      <vt:lpstr>分心的來源和類型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邱郁茹</dc:creator>
  <cp:lastModifiedBy>邱郁茹</cp:lastModifiedBy>
  <cp:revision>29</cp:revision>
  <dcterms:created xsi:type="dcterms:W3CDTF">2020-05-21T13:14:40Z</dcterms:created>
  <dcterms:modified xsi:type="dcterms:W3CDTF">2020-05-22T06:02:50Z</dcterms:modified>
</cp:coreProperties>
</file>